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grandir Narrow Ultra-Bold" charset="1" panose="00000906000000000000"/>
      <p:regular r:id="rId25"/>
    </p:embeddedFont>
    <p:embeddedFont>
      <p:font typeface="Inter Medium" charset="1" panose="02000503000000020004"/>
      <p:regular r:id="rId26"/>
    </p:embeddedFont>
    <p:embeddedFont>
      <p:font typeface="Inter" charset="1" panose="020B0502030000000004"/>
      <p:regular r:id="rId27"/>
    </p:embeddedFont>
    <p:embeddedFont>
      <p:font typeface="Open Sans Bold" charset="1" panose="020B0806030504020204"/>
      <p:regular r:id="rId28"/>
    </p:embeddedFont>
    <p:embeddedFont>
      <p:font typeface="Inter Bold" charset="1" panose="020B080203000000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H3o_4XGc.mp4" Type="http://schemas.openxmlformats.org/officeDocument/2006/relationships/video"/><Relationship Id="rId4" Target="../media/VAGH3o_4XGc.mp4" Type="http://schemas.microsoft.com/office/2007/relationships/media"/><Relationship Id="rId5" Target="../media/image27.jpe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Hxlek6Jc.mp4" Type="http://schemas.openxmlformats.org/officeDocument/2006/relationships/video"/><Relationship Id="rId4" Target="../media/VAGHxlek6Jc.mp4" Type="http://schemas.microsoft.com/office/2007/relationships/media"/><Relationship Id="rId5" Target="../media/image39.jpeg" Type="http://schemas.openxmlformats.org/officeDocument/2006/relationships/image"/><Relationship Id="rId6" Target="../media/VAGH5pyn-ls.mp4" Type="http://schemas.openxmlformats.org/officeDocument/2006/relationships/video"/><Relationship Id="rId7" Target="../media/VAGH5pyn-ls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5796" y="2780054"/>
            <a:ext cx="10736409" cy="3504659"/>
            <a:chOff x="0" y="0"/>
            <a:chExt cx="2827696" cy="923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7696" cy="923038"/>
            </a:xfrm>
            <a:custGeom>
              <a:avLst/>
              <a:gdLst/>
              <a:ahLst/>
              <a:cxnLst/>
              <a:rect r="r" b="b" t="t" l="l"/>
              <a:pathLst>
                <a:path h="923038" w="2827696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905010"/>
                  </a:lnTo>
                  <a:cubicBezTo>
                    <a:pt x="2827696" y="914967"/>
                    <a:pt x="2819625" y="923038"/>
                    <a:pt x="2809669" y="923038"/>
                  </a:cubicBezTo>
                  <a:lnTo>
                    <a:pt x="18027" y="923038"/>
                  </a:lnTo>
                  <a:cubicBezTo>
                    <a:pt x="8071" y="923038"/>
                    <a:pt x="0" y="914967"/>
                    <a:pt x="0" y="905010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38125"/>
              <a:ext cx="2827696" cy="11611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4299"/>
                </a:lnSpc>
                <a:spcBef>
                  <a:spcPct val="0"/>
                </a:spcBef>
              </a:pPr>
              <a:r>
                <a:rPr lang="en-US" sz="12999">
                  <a:solidFill>
                    <a:srgbClr val="000001"/>
                  </a:solidFill>
                  <a:latin typeface="Agrandir Narrow Ultra-Bold"/>
                </a:rPr>
                <a:t>Choinka LED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81500" y="6587915"/>
            <a:ext cx="9525000" cy="1143000"/>
            <a:chOff x="0" y="0"/>
            <a:chExt cx="2508642" cy="301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8642" cy="301037"/>
            </a:xfrm>
            <a:custGeom>
              <a:avLst/>
              <a:gdLst/>
              <a:ahLst/>
              <a:cxnLst/>
              <a:rect r="r" b="b" t="t" l="l"/>
              <a:pathLst>
                <a:path h="301037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280717"/>
                  </a:lnTo>
                  <a:cubicBezTo>
                    <a:pt x="2508642" y="286106"/>
                    <a:pt x="2506501" y="291275"/>
                    <a:pt x="2502690" y="295085"/>
                  </a:cubicBezTo>
                  <a:cubicBezTo>
                    <a:pt x="2498880" y="298896"/>
                    <a:pt x="2493711" y="301037"/>
                    <a:pt x="2488322" y="301037"/>
                  </a:cubicBezTo>
                  <a:lnTo>
                    <a:pt x="20320" y="301037"/>
                  </a:lnTo>
                  <a:cubicBezTo>
                    <a:pt x="9098" y="301037"/>
                    <a:pt x="0" y="291939"/>
                    <a:pt x="0" y="28071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508642" cy="30103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4560"/>
                </a:lnSpc>
              </a:pPr>
              <a:r>
                <a:rPr lang="en-US" sz="3800">
                  <a:solidFill>
                    <a:srgbClr val="000001"/>
                  </a:solidFill>
                  <a:latin typeface="Inter Medium"/>
                </a:rPr>
                <a:t>Szymon Dudziński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699999">
            <a:off x="2864022" y="4287195"/>
            <a:ext cx="1156273" cy="2899744"/>
          </a:xfrm>
          <a:custGeom>
            <a:avLst/>
            <a:gdLst/>
            <a:ahLst/>
            <a:cxnLst/>
            <a:rect r="r" b="b" t="t" l="l"/>
            <a:pathLst>
              <a:path h="2899744" w="1156273">
                <a:moveTo>
                  <a:pt x="0" y="0"/>
                </a:moveTo>
                <a:lnTo>
                  <a:pt x="1156273" y="0"/>
                </a:lnTo>
                <a:lnTo>
                  <a:pt x="1156273" y="2899744"/>
                </a:lnTo>
                <a:lnTo>
                  <a:pt x="0" y="289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18277">
            <a:off x="13544999" y="2785138"/>
            <a:ext cx="3325291" cy="4716725"/>
          </a:xfrm>
          <a:custGeom>
            <a:avLst/>
            <a:gdLst/>
            <a:ahLst/>
            <a:cxnLst/>
            <a:rect r="r" b="b" t="t" l="l"/>
            <a:pathLst>
              <a:path h="4716725" w="3325291">
                <a:moveTo>
                  <a:pt x="0" y="0"/>
                </a:moveTo>
                <a:lnTo>
                  <a:pt x="3325291" y="0"/>
                </a:lnTo>
                <a:lnTo>
                  <a:pt x="3325291" y="4716724"/>
                </a:lnTo>
                <a:lnTo>
                  <a:pt x="0" y="4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67321">
            <a:off x="1852039" y="10087371"/>
            <a:ext cx="7671380" cy="1387241"/>
          </a:xfrm>
          <a:custGeom>
            <a:avLst/>
            <a:gdLst/>
            <a:ahLst/>
            <a:cxnLst/>
            <a:rect r="r" b="b" t="t" l="l"/>
            <a:pathLst>
              <a:path h="1387241" w="7671380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Jak numerowane są diody?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52602" y="0"/>
            <a:ext cx="10828758" cy="7271357"/>
          </a:xfrm>
          <a:custGeom>
            <a:avLst/>
            <a:gdLst/>
            <a:ahLst/>
            <a:cxnLst/>
            <a:rect r="r" b="b" t="t" l="l"/>
            <a:pathLst>
              <a:path h="7271357" w="10828758">
                <a:moveTo>
                  <a:pt x="0" y="0"/>
                </a:moveTo>
                <a:lnTo>
                  <a:pt x="10828759" y="0"/>
                </a:lnTo>
                <a:lnTo>
                  <a:pt x="10828759" y="7271357"/>
                </a:lnTo>
                <a:lnTo>
                  <a:pt x="0" y="727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365" r="-3189" b="-8111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14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Z każdego końca paska led przepuszczamy dane wyżej na kolejny pasek</a:t>
            </a:r>
          </a:p>
        </p:txBody>
      </p:sp>
      <p:grpSp>
        <p:nvGrpSpPr>
          <p:cNvPr name="Group 10" id="10"/>
          <p:cNvGrpSpPr/>
          <p:nvPr/>
        </p:nvGrpSpPr>
        <p:grpSpPr>
          <a:xfrm rot="-9226165">
            <a:off x="9611834" y="3349214"/>
            <a:ext cx="461705" cy="810694"/>
            <a:chOff x="0" y="0"/>
            <a:chExt cx="46290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0235" y="448047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7869" y="448047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28923" y="332986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76556" y="332986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20</a:t>
            </a:r>
          </a:p>
        </p:txBody>
      </p:sp>
      <p:grpSp>
        <p:nvGrpSpPr>
          <p:cNvPr name="Group 17" id="17"/>
          <p:cNvGrpSpPr/>
          <p:nvPr/>
        </p:nvGrpSpPr>
        <p:grpSpPr>
          <a:xfrm rot="9366142">
            <a:off x="16653179" y="2189137"/>
            <a:ext cx="461705" cy="810694"/>
            <a:chOff x="0" y="0"/>
            <a:chExt cx="46290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053527" y="332986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01161" y="3329861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05894" y="2198365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53527" y="2198365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32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Jak numerowane są diody?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97603" y="0"/>
            <a:ext cx="10152760" cy="9998249"/>
          </a:xfrm>
          <a:custGeom>
            <a:avLst/>
            <a:gdLst/>
            <a:ahLst/>
            <a:cxnLst/>
            <a:rect r="r" b="b" t="t" l="l"/>
            <a:pathLst>
              <a:path h="9998249" w="10152760">
                <a:moveTo>
                  <a:pt x="0" y="0"/>
                </a:moveTo>
                <a:lnTo>
                  <a:pt x="10152760" y="0"/>
                </a:lnTo>
                <a:lnTo>
                  <a:pt x="10152760" y="9998249"/>
                </a:lnTo>
                <a:lnTo>
                  <a:pt x="0" y="999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0" t="0" r="-3562" b="-6031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I robimy tak aż do końca choinki.</a:t>
            </a:r>
          </a:p>
        </p:txBody>
      </p:sp>
      <p:grpSp>
        <p:nvGrpSpPr>
          <p:cNvPr name="Group 10" id="10"/>
          <p:cNvGrpSpPr/>
          <p:nvPr/>
        </p:nvGrpSpPr>
        <p:grpSpPr>
          <a:xfrm rot="-9226165">
            <a:off x="10035796" y="6642757"/>
            <a:ext cx="461705" cy="810694"/>
            <a:chOff x="0" y="0"/>
            <a:chExt cx="46290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92832" y="784669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0465" y="784669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44520" y="674228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2154" y="674228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20</a:t>
            </a:r>
          </a:p>
        </p:txBody>
      </p:sp>
      <p:grpSp>
        <p:nvGrpSpPr>
          <p:cNvPr name="Group 17" id="17"/>
          <p:cNvGrpSpPr/>
          <p:nvPr/>
        </p:nvGrpSpPr>
        <p:grpSpPr>
          <a:xfrm rot="9366142">
            <a:off x="16558072" y="5511260"/>
            <a:ext cx="461705" cy="810694"/>
            <a:chOff x="0" y="0"/>
            <a:chExt cx="46290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068927" y="674228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16560" y="674228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21294" y="5610790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68927" y="5610790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32</a:t>
            </a:r>
          </a:p>
        </p:txBody>
      </p:sp>
      <p:grpSp>
        <p:nvGrpSpPr>
          <p:cNvPr name="Group 24" id="24"/>
          <p:cNvGrpSpPr/>
          <p:nvPr/>
        </p:nvGrpSpPr>
        <p:grpSpPr>
          <a:xfrm rot="-8854277">
            <a:off x="11035118" y="4593778"/>
            <a:ext cx="461705" cy="810694"/>
            <a:chOff x="0" y="0"/>
            <a:chExt cx="462904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8854277">
            <a:off x="12183169" y="2767616"/>
            <a:ext cx="387053" cy="679616"/>
            <a:chOff x="0" y="0"/>
            <a:chExt cx="462904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8854277">
            <a:off x="13148686" y="1073513"/>
            <a:ext cx="341511" cy="599649"/>
            <a:chOff x="0" y="0"/>
            <a:chExt cx="462904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9127595">
            <a:off x="15654433" y="3695406"/>
            <a:ext cx="377760" cy="663298"/>
            <a:chOff x="0" y="0"/>
            <a:chExt cx="462904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8852399">
            <a:off x="14728546" y="2041304"/>
            <a:ext cx="316349" cy="555468"/>
            <a:chOff x="0" y="0"/>
            <a:chExt cx="462904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8734233">
            <a:off x="14100858" y="424564"/>
            <a:ext cx="344258" cy="555468"/>
            <a:chOff x="0" y="0"/>
            <a:chExt cx="503742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37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3742">
                  <a:moveTo>
                    <a:pt x="251871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00542" y="0"/>
                  </a:lnTo>
                  <a:lnTo>
                    <a:pt x="300542" y="406400"/>
                  </a:lnTo>
                  <a:lnTo>
                    <a:pt x="503742" y="406400"/>
                  </a:lnTo>
                  <a:lnTo>
                    <a:pt x="251871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203200" y="0"/>
              <a:ext cx="97342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992154" y="5635352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42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617699" y="4693308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51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31125" y="3721238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58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612904" y="2801607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63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045625" y="1959223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66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593259" y="1214138"/>
            <a:ext cx="547633" cy="46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660">
                <a:solidFill>
                  <a:srgbClr val="FFFFFF"/>
                </a:solidFill>
                <a:latin typeface="Agrandir Narrow Ultra-Bold"/>
              </a:rPr>
              <a:t>67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93259" y="442519"/>
            <a:ext cx="547633" cy="46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660">
                <a:solidFill>
                  <a:srgbClr val="FFFFFF"/>
                </a:solidFill>
                <a:latin typeface="Agrandir Narrow Ultra-Bold"/>
              </a:rPr>
              <a:t>68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1524000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05000" y="4089313"/>
            <a:ext cx="6743253" cy="4505758"/>
            <a:chOff x="0" y="0"/>
            <a:chExt cx="1776001" cy="11867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6001" cy="1186702"/>
            </a:xfrm>
            <a:custGeom>
              <a:avLst/>
              <a:gdLst/>
              <a:ahLst/>
              <a:cxnLst/>
              <a:rect r="r" b="b" t="t" l="l"/>
              <a:pathLst>
                <a:path h="1186702" w="1776001">
                  <a:moveTo>
                    <a:pt x="28702" y="0"/>
                  </a:moveTo>
                  <a:lnTo>
                    <a:pt x="1747298" y="0"/>
                  </a:lnTo>
                  <a:cubicBezTo>
                    <a:pt x="1763150" y="0"/>
                    <a:pt x="1776001" y="12851"/>
                    <a:pt x="1776001" y="28702"/>
                  </a:cubicBezTo>
                  <a:lnTo>
                    <a:pt x="1776001" y="1157999"/>
                  </a:lnTo>
                  <a:cubicBezTo>
                    <a:pt x="1776001" y="1173851"/>
                    <a:pt x="1763150" y="1186702"/>
                    <a:pt x="1747298" y="1186702"/>
                  </a:cubicBezTo>
                  <a:lnTo>
                    <a:pt x="28702" y="1186702"/>
                  </a:lnTo>
                  <a:cubicBezTo>
                    <a:pt x="12851" y="1186702"/>
                    <a:pt x="0" y="1173851"/>
                    <a:pt x="0" y="1157999"/>
                  </a:cubicBezTo>
                  <a:lnTo>
                    <a:pt x="0" y="28702"/>
                  </a:lnTo>
                  <a:cubicBezTo>
                    <a:pt x="0" y="12851"/>
                    <a:pt x="12851" y="0"/>
                    <a:pt x="287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776001" cy="118670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1"/>
                  </a:solidFill>
                  <a:latin typeface="Inter Medium"/>
                  <a:ea typeface="Inter Medium"/>
                </a:rPr>
                <a:t>Arduino Uno jest zaprogramowane w języku C++ przy użyciu środowiska Arduino IDE. Progra﻿m który napisałem  steruje diodami LED.</a:t>
              </a:r>
            </a:p>
            <a:p>
              <a:pPr algn="l">
                <a:lnSpc>
                  <a:spcPts val="3000"/>
                </a:lnSpc>
              </a:pP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1"/>
                  </a:solidFill>
                  <a:latin typeface="Inter Medium"/>
                </a:rPr>
                <a:t>(w tym projekcie Arduino jest zasilane przez zwykły kabel USB podłączony do komputera, w przyszłości można rozbudować zasilanie i zmienić je np. na akumulator 18650 o nominalnym napięciu 3.7V)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05000" y="1830852"/>
            <a:ext cx="6743253" cy="2095500"/>
            <a:chOff x="0" y="0"/>
            <a:chExt cx="1776001" cy="551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6001" cy="551901"/>
            </a:xfrm>
            <a:custGeom>
              <a:avLst/>
              <a:gdLst/>
              <a:ahLst/>
              <a:cxnLst/>
              <a:rect r="r" b="b" t="t" l="l"/>
              <a:pathLst>
                <a:path h="551901" w="1776001">
                  <a:moveTo>
                    <a:pt x="28702" y="0"/>
                  </a:moveTo>
                  <a:lnTo>
                    <a:pt x="1747298" y="0"/>
                  </a:lnTo>
                  <a:cubicBezTo>
                    <a:pt x="1763150" y="0"/>
                    <a:pt x="1776001" y="12851"/>
                    <a:pt x="1776001" y="28702"/>
                  </a:cubicBezTo>
                  <a:lnTo>
                    <a:pt x="1776001" y="523199"/>
                  </a:lnTo>
                  <a:cubicBezTo>
                    <a:pt x="1776001" y="539051"/>
                    <a:pt x="1763150" y="551901"/>
                    <a:pt x="1747298" y="551901"/>
                  </a:cubicBezTo>
                  <a:lnTo>
                    <a:pt x="28702" y="551901"/>
                  </a:lnTo>
                  <a:cubicBezTo>
                    <a:pt x="12851" y="551901"/>
                    <a:pt x="0" y="539051"/>
                    <a:pt x="0" y="523199"/>
                  </a:cubicBezTo>
                  <a:lnTo>
                    <a:pt x="0" y="28702"/>
                  </a:lnTo>
                  <a:cubicBezTo>
                    <a:pt x="0" y="12851"/>
                    <a:pt x="12851" y="0"/>
                    <a:pt x="28702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776001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Sterowanie Choinką</a:t>
              </a:r>
            </a:p>
          </p:txBody>
        </p:sp>
      </p:grpSp>
      <p:sp>
        <p:nvSpPr>
          <p:cNvPr name="Freeform 11" id="11" descr="tmpq0jp6cfe.png"/>
          <p:cNvSpPr/>
          <p:nvPr/>
        </p:nvSpPr>
        <p:spPr>
          <a:xfrm flipH="false" flipV="false" rot="0">
            <a:off x="9144000" y="2444387"/>
            <a:ext cx="7558642" cy="4255226"/>
          </a:xfrm>
          <a:custGeom>
            <a:avLst/>
            <a:gdLst/>
            <a:ahLst/>
            <a:cxnLst/>
            <a:rect r="r" b="b" t="t" l="l"/>
            <a:pathLst>
              <a:path h="4255226" w="7558642">
                <a:moveTo>
                  <a:pt x="0" y="0"/>
                </a:moveTo>
                <a:lnTo>
                  <a:pt x="7558642" y="0"/>
                </a:lnTo>
                <a:lnTo>
                  <a:pt x="7558642" y="4255226"/>
                </a:lnTo>
                <a:lnTo>
                  <a:pt x="0" y="425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44000" y="7001054"/>
            <a:ext cx="7558642" cy="1143000"/>
            <a:chOff x="0" y="0"/>
            <a:chExt cx="1990753" cy="301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0753" cy="301037"/>
            </a:xfrm>
            <a:custGeom>
              <a:avLst/>
              <a:gdLst/>
              <a:ahLst/>
              <a:cxnLst/>
              <a:rect r="r" b="b" t="t" l="l"/>
              <a:pathLst>
                <a:path h="301037" w="1990753">
                  <a:moveTo>
                    <a:pt x="25606" y="0"/>
                  </a:moveTo>
                  <a:lnTo>
                    <a:pt x="1965147" y="0"/>
                  </a:lnTo>
                  <a:cubicBezTo>
                    <a:pt x="1979289" y="0"/>
                    <a:pt x="1990753" y="11464"/>
                    <a:pt x="1990753" y="25606"/>
                  </a:cubicBezTo>
                  <a:lnTo>
                    <a:pt x="1990753" y="275431"/>
                  </a:lnTo>
                  <a:cubicBezTo>
                    <a:pt x="1990753" y="289573"/>
                    <a:pt x="1979289" y="301037"/>
                    <a:pt x="1965147" y="301037"/>
                  </a:cubicBezTo>
                  <a:lnTo>
                    <a:pt x="25606" y="301037"/>
                  </a:lnTo>
                  <a:cubicBezTo>
                    <a:pt x="11464" y="301037"/>
                    <a:pt x="0" y="289573"/>
                    <a:pt x="0" y="275431"/>
                  </a:cubicBezTo>
                  <a:lnTo>
                    <a:pt x="0" y="25606"/>
                  </a:lnTo>
                  <a:cubicBezTo>
                    <a:pt x="0" y="11464"/>
                    <a:pt x="11464" y="0"/>
                    <a:pt x="2560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990753" cy="30103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sz="2500">
                  <a:solidFill>
                    <a:srgbClr val="000001"/>
                  </a:solidFill>
                  <a:latin typeface="Inter Medium"/>
                </a:rPr>
                <a:t>Arduino Uno - Photo by Harrison Broadbent on Unsplash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Przykładowy kod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37107" y="336006"/>
            <a:ext cx="7637988" cy="9282531"/>
          </a:xfrm>
          <a:custGeom>
            <a:avLst/>
            <a:gdLst/>
            <a:ahLst/>
            <a:cxnLst/>
            <a:rect r="r" b="b" t="t" l="l"/>
            <a:pathLst>
              <a:path h="9282531" w="7637988">
                <a:moveTo>
                  <a:pt x="0" y="0"/>
                </a:moveTo>
                <a:lnTo>
                  <a:pt x="7637988" y="0"/>
                </a:lnTo>
                <a:lnTo>
                  <a:pt x="7637988" y="9282531"/>
                </a:lnTo>
                <a:lnTo>
                  <a:pt x="0" y="928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475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nter"/>
              </a:rPr>
              <a:t>Kod wywołuje Funkcje “zielonaChoinka()”, która ustawia 1,2,3 i ostatnią diodę na kolor żółty, ma to imitować 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pień 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choinki oraz 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gwiazdę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.</a:t>
            </a: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nter"/>
              </a:rPr>
              <a:t>Reszta diod jest ustawiany na kolor zielony po krótkim odstępie czasowym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(efekt kodu jest ukazany w filmie na następnym slajdzie)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Efekt działania kodu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60.0000" end="47.71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18372" y="1028700"/>
            <a:ext cx="4629150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Jak możemy zauważyć diody świecą się przypominając choinkę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44134" y="4927903"/>
            <a:ext cx="2435849" cy="4330397"/>
          </a:xfrm>
          <a:custGeom>
            <a:avLst/>
            <a:gdLst/>
            <a:ahLst/>
            <a:cxnLst/>
            <a:rect r="r" b="b" t="t" l="l"/>
            <a:pathLst>
              <a:path h="4330397" w="2435849">
                <a:moveTo>
                  <a:pt x="0" y="0"/>
                </a:moveTo>
                <a:lnTo>
                  <a:pt x="2435848" y="0"/>
                </a:lnTo>
                <a:lnTo>
                  <a:pt x="2435848" y="4330397"/>
                </a:lnTo>
                <a:lnTo>
                  <a:pt x="0" y="433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01156" y="4927903"/>
            <a:ext cx="2435849" cy="4330397"/>
          </a:xfrm>
          <a:custGeom>
            <a:avLst/>
            <a:gdLst/>
            <a:ahLst/>
            <a:cxnLst/>
            <a:rect r="r" b="b" t="t" l="l"/>
            <a:pathLst>
              <a:path h="4330397" w="2435849">
                <a:moveTo>
                  <a:pt x="0" y="0"/>
                </a:moveTo>
                <a:lnTo>
                  <a:pt x="2435849" y="0"/>
                </a:lnTo>
                <a:lnTo>
                  <a:pt x="2435849" y="4330397"/>
                </a:lnTo>
                <a:lnTo>
                  <a:pt x="0" y="433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CC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4965" y="1234762"/>
            <a:ext cx="5036176" cy="5036176"/>
          </a:xfrm>
          <a:custGeom>
            <a:avLst/>
            <a:gdLst/>
            <a:ahLst/>
            <a:cxnLst/>
            <a:rect r="r" b="b" t="t" l="l"/>
            <a:pathLst>
              <a:path h="5036176" w="5036176">
                <a:moveTo>
                  <a:pt x="0" y="0"/>
                </a:moveTo>
                <a:lnTo>
                  <a:pt x="5036176" y="0"/>
                </a:lnTo>
                <a:lnTo>
                  <a:pt x="5036176" y="5036176"/>
                </a:lnTo>
                <a:lnTo>
                  <a:pt x="0" y="503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572832" y="2057400"/>
            <a:ext cx="3540443" cy="6858000"/>
          </a:xfrm>
          <a:custGeom>
            <a:avLst/>
            <a:gdLst/>
            <a:ahLst/>
            <a:cxnLst/>
            <a:rect r="r" b="b" t="t" l="l"/>
            <a:pathLst>
              <a:path h="6858000" w="3540443">
                <a:moveTo>
                  <a:pt x="0" y="0"/>
                </a:moveTo>
                <a:lnTo>
                  <a:pt x="3540442" y="0"/>
                </a:lnTo>
                <a:lnTo>
                  <a:pt x="354044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5356" y="402916"/>
            <a:ext cx="9163454" cy="8621150"/>
            <a:chOff x="0" y="0"/>
            <a:chExt cx="2458113" cy="23126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8113" cy="2312639"/>
            </a:xfrm>
            <a:custGeom>
              <a:avLst/>
              <a:gdLst/>
              <a:ahLst/>
              <a:cxnLst/>
              <a:rect r="r" b="b" t="t" l="l"/>
              <a:pathLst>
                <a:path h="2312639" w="2458113">
                  <a:moveTo>
                    <a:pt x="21122" y="0"/>
                  </a:moveTo>
                  <a:lnTo>
                    <a:pt x="2436991" y="0"/>
                  </a:lnTo>
                  <a:cubicBezTo>
                    <a:pt x="2442593" y="0"/>
                    <a:pt x="2447966" y="2225"/>
                    <a:pt x="2451926" y="6186"/>
                  </a:cubicBezTo>
                  <a:cubicBezTo>
                    <a:pt x="2455888" y="10148"/>
                    <a:pt x="2458113" y="15520"/>
                    <a:pt x="2458113" y="21122"/>
                  </a:cubicBezTo>
                  <a:lnTo>
                    <a:pt x="2458113" y="2291517"/>
                  </a:lnTo>
                  <a:cubicBezTo>
                    <a:pt x="2458113" y="2303182"/>
                    <a:pt x="2448656" y="2312639"/>
                    <a:pt x="2436991" y="2312639"/>
                  </a:cubicBezTo>
                  <a:lnTo>
                    <a:pt x="21122" y="2312639"/>
                  </a:lnTo>
                  <a:cubicBezTo>
                    <a:pt x="9457" y="2312639"/>
                    <a:pt x="0" y="2303182"/>
                    <a:pt x="0" y="2291517"/>
                  </a:cubicBezTo>
                  <a:lnTo>
                    <a:pt x="0" y="21122"/>
                  </a:lnTo>
                  <a:cubicBezTo>
                    <a:pt x="0" y="9457"/>
                    <a:pt x="9457" y="0"/>
                    <a:pt x="211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458113" cy="2274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  <a:r>
                <a:rPr lang="en-US" sz="2449">
                  <a:solidFill>
                    <a:srgbClr val="FFFFFF"/>
                  </a:solidFill>
                  <a:latin typeface="Open Sans Bold"/>
                </a:rPr>
                <a:t>WITH THE HELP OF YOUR TEACHER OR CARER,</a:t>
              </a:r>
            </a:p>
            <a:p>
              <a:pPr algn="ctr">
                <a:lnSpc>
                  <a:spcPts val="2694"/>
                </a:lnSpc>
              </a:pPr>
              <a:r>
                <a:rPr lang="en-US" sz="2449">
                  <a:solidFill>
                    <a:srgbClr val="FFFFFF"/>
                  </a:solidFill>
                  <a:latin typeface="Open Sans Bold"/>
                </a:rPr>
                <a:t>test whether your suggestions and drawings will make the bulb light using actual batteries, a small lightbulb, and wires. </a:t>
              </a:r>
            </a:p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53" y="712108"/>
            <a:ext cx="8834859" cy="7373305"/>
            <a:chOff x="0" y="0"/>
            <a:chExt cx="11779812" cy="98310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33350"/>
              <a:ext cx="11779812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39"/>
                </a:lnSpc>
              </a:pPr>
              <a:r>
                <a:rPr lang="en-US" sz="6399">
                  <a:solidFill>
                    <a:srgbClr val="000001"/>
                  </a:solidFill>
                  <a:latin typeface="Agrandir Narrow Ultra-Bold"/>
                </a:rPr>
                <a:t>Po co użyłem foli mlecznej na ramce?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73073"/>
              <a:ext cx="11779812" cy="685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0414" indent="-410207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000001"/>
                  </a:solidFill>
                  <a:latin typeface="Inter"/>
                </a:rPr>
                <a:t>Mleczna folia działa jako rodzaj dyfuzora, rozpraszając światło emitowane przez diody LED.</a:t>
              </a:r>
            </a:p>
            <a:p>
              <a:pPr algn="l">
                <a:lnSpc>
                  <a:spcPts val="4559"/>
                </a:lnSpc>
              </a:pPr>
            </a:p>
            <a:p>
              <a:pPr algn="l" marL="820414" indent="-410207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000001"/>
                  </a:solidFill>
                  <a:latin typeface="Inter"/>
                </a:rPr>
                <a:t>Folia działa także jako rodzaj maskowania, sprawiając, że diody są mniej widoczne a bardziej światło, zwłaszcza gdy są oglądane z pewnej odległości.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841593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05000" y="2000250"/>
            <a:ext cx="4572000" cy="2095500"/>
            <a:chOff x="0" y="0"/>
            <a:chExt cx="1204148" cy="551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551901"/>
            </a:xfrm>
            <a:custGeom>
              <a:avLst/>
              <a:gdLst/>
              <a:ahLst/>
              <a:cxnLst/>
              <a:rect r="r" b="b" t="t" l="l"/>
              <a:pathLst>
                <a:path h="551901" w="120414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509568"/>
                  </a:lnTo>
                  <a:cubicBezTo>
                    <a:pt x="1204148" y="520795"/>
                    <a:pt x="1199688" y="531563"/>
                    <a:pt x="1191749" y="539502"/>
                  </a:cubicBezTo>
                  <a:cubicBezTo>
                    <a:pt x="1183810" y="547441"/>
                    <a:pt x="1173042" y="551901"/>
                    <a:pt x="1161815" y="551901"/>
                  </a:cubicBezTo>
                  <a:lnTo>
                    <a:pt x="42333" y="551901"/>
                  </a:lnTo>
                  <a:cubicBezTo>
                    <a:pt x="31106" y="551901"/>
                    <a:pt x="20338" y="547441"/>
                    <a:pt x="12399" y="539502"/>
                  </a:cubicBezTo>
                  <a:cubicBezTo>
                    <a:pt x="4460" y="531563"/>
                    <a:pt x="0" y="520795"/>
                    <a:pt x="0" y="509568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204148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Efekt końcowy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98653" y="1253830"/>
            <a:ext cx="4176456" cy="6414527"/>
            <a:chOff x="0" y="0"/>
            <a:chExt cx="5568608" cy="85527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749" y="224201"/>
              <a:ext cx="5205110" cy="7081952"/>
            </a:xfrm>
            <a:custGeom>
              <a:avLst/>
              <a:gdLst/>
              <a:ahLst/>
              <a:cxnLst/>
              <a:rect r="r" b="b" t="t" l="l"/>
              <a:pathLst>
                <a:path h="7081952" w="5205110">
                  <a:moveTo>
                    <a:pt x="0" y="0"/>
                  </a:moveTo>
                  <a:lnTo>
                    <a:pt x="5205110" y="0"/>
                  </a:lnTo>
                  <a:lnTo>
                    <a:pt x="5205110" y="7081952"/>
                  </a:lnTo>
                  <a:lnTo>
                    <a:pt x="0" y="708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247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608" cy="8552702"/>
            </a:xfrm>
            <a:custGeom>
              <a:avLst/>
              <a:gdLst/>
              <a:ahLst/>
              <a:cxnLst/>
              <a:rect r="r" b="b" t="t" l="l"/>
              <a:pathLst>
                <a:path h="8552702" w="5568608">
                  <a:moveTo>
                    <a:pt x="0" y="0"/>
                  </a:moveTo>
                  <a:lnTo>
                    <a:pt x="5568608" y="0"/>
                  </a:lnTo>
                  <a:lnTo>
                    <a:pt x="5568608" y="8552702"/>
                  </a:lnTo>
                  <a:lnTo>
                    <a:pt x="0" y="855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50184" y="1253830"/>
            <a:ext cx="4176456" cy="6414527"/>
            <a:chOff x="0" y="0"/>
            <a:chExt cx="5568608" cy="85527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6738" y="0"/>
              <a:ext cx="5255132" cy="7193110"/>
            </a:xfrm>
            <a:custGeom>
              <a:avLst/>
              <a:gdLst/>
              <a:ahLst/>
              <a:cxnLst/>
              <a:rect r="r" b="b" t="t" l="l"/>
              <a:pathLst>
                <a:path h="7193110" w="5255132">
                  <a:moveTo>
                    <a:pt x="0" y="0"/>
                  </a:moveTo>
                  <a:lnTo>
                    <a:pt x="5255132" y="0"/>
                  </a:lnTo>
                  <a:lnTo>
                    <a:pt x="5255132" y="7193110"/>
                  </a:lnTo>
                  <a:lnTo>
                    <a:pt x="0" y="7193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586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608" cy="8552702"/>
            </a:xfrm>
            <a:custGeom>
              <a:avLst/>
              <a:gdLst/>
              <a:ahLst/>
              <a:cxnLst/>
              <a:rect r="r" b="b" t="t" l="l"/>
              <a:pathLst>
                <a:path h="8552702" w="5568608">
                  <a:moveTo>
                    <a:pt x="0" y="0"/>
                  </a:moveTo>
                  <a:lnTo>
                    <a:pt x="5568608" y="0"/>
                  </a:lnTo>
                  <a:lnTo>
                    <a:pt x="5568608" y="8552702"/>
                  </a:lnTo>
                  <a:lnTo>
                    <a:pt x="0" y="855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841593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05000" y="2000250"/>
            <a:ext cx="4572000" cy="2095500"/>
            <a:chOff x="0" y="0"/>
            <a:chExt cx="1204148" cy="551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551901"/>
            </a:xfrm>
            <a:custGeom>
              <a:avLst/>
              <a:gdLst/>
              <a:ahLst/>
              <a:cxnLst/>
              <a:rect r="r" b="b" t="t" l="l"/>
              <a:pathLst>
                <a:path h="551901" w="120414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509568"/>
                  </a:lnTo>
                  <a:cubicBezTo>
                    <a:pt x="1204148" y="520795"/>
                    <a:pt x="1199688" y="531563"/>
                    <a:pt x="1191749" y="539502"/>
                  </a:cubicBezTo>
                  <a:cubicBezTo>
                    <a:pt x="1183810" y="547441"/>
                    <a:pt x="1173042" y="551901"/>
                    <a:pt x="1161815" y="551901"/>
                  </a:cubicBezTo>
                  <a:lnTo>
                    <a:pt x="42333" y="551901"/>
                  </a:lnTo>
                  <a:cubicBezTo>
                    <a:pt x="31106" y="551901"/>
                    <a:pt x="20338" y="547441"/>
                    <a:pt x="12399" y="539502"/>
                  </a:cubicBezTo>
                  <a:cubicBezTo>
                    <a:pt x="4460" y="531563"/>
                    <a:pt x="0" y="520795"/>
                    <a:pt x="0" y="509568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204148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Efekt końcowy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98653" y="1253830"/>
            <a:ext cx="4176456" cy="6414527"/>
            <a:chOff x="0" y="0"/>
            <a:chExt cx="5568608" cy="85527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749" y="224201"/>
              <a:ext cx="5205110" cy="7081952"/>
            </a:xfrm>
            <a:custGeom>
              <a:avLst/>
              <a:gdLst/>
              <a:ahLst/>
              <a:cxnLst/>
              <a:rect r="r" b="b" t="t" l="l"/>
              <a:pathLst>
                <a:path h="7081952" w="5205110">
                  <a:moveTo>
                    <a:pt x="0" y="0"/>
                  </a:moveTo>
                  <a:lnTo>
                    <a:pt x="5205110" y="0"/>
                  </a:lnTo>
                  <a:lnTo>
                    <a:pt x="5205110" y="7081952"/>
                  </a:lnTo>
                  <a:lnTo>
                    <a:pt x="0" y="708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247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608" cy="8552702"/>
            </a:xfrm>
            <a:custGeom>
              <a:avLst/>
              <a:gdLst/>
              <a:ahLst/>
              <a:cxnLst/>
              <a:rect r="r" b="b" t="t" l="l"/>
              <a:pathLst>
                <a:path h="8552702" w="5568608">
                  <a:moveTo>
                    <a:pt x="0" y="0"/>
                  </a:moveTo>
                  <a:lnTo>
                    <a:pt x="5568608" y="0"/>
                  </a:lnTo>
                  <a:lnTo>
                    <a:pt x="5568608" y="8552702"/>
                  </a:lnTo>
                  <a:lnTo>
                    <a:pt x="0" y="855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50184" y="1253830"/>
            <a:ext cx="4176456" cy="6414527"/>
            <a:chOff x="0" y="0"/>
            <a:chExt cx="5568608" cy="85527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6738" y="0"/>
              <a:ext cx="5255132" cy="7193110"/>
            </a:xfrm>
            <a:custGeom>
              <a:avLst/>
              <a:gdLst/>
              <a:ahLst/>
              <a:cxnLst/>
              <a:rect r="r" b="b" t="t" l="l"/>
              <a:pathLst>
                <a:path h="7193110" w="5255132">
                  <a:moveTo>
                    <a:pt x="0" y="0"/>
                  </a:moveTo>
                  <a:lnTo>
                    <a:pt x="5255132" y="0"/>
                  </a:lnTo>
                  <a:lnTo>
                    <a:pt x="5255132" y="7193110"/>
                  </a:lnTo>
                  <a:lnTo>
                    <a:pt x="0" y="7193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586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608" cy="8552702"/>
            </a:xfrm>
            <a:custGeom>
              <a:avLst/>
              <a:gdLst/>
              <a:ahLst/>
              <a:cxnLst/>
              <a:rect r="r" b="b" t="t" l="l"/>
              <a:pathLst>
                <a:path h="8552702" w="5568608">
                  <a:moveTo>
                    <a:pt x="0" y="0"/>
                  </a:moveTo>
                  <a:lnTo>
                    <a:pt x="5568608" y="0"/>
                  </a:lnTo>
                  <a:lnTo>
                    <a:pt x="5568608" y="8552702"/>
                  </a:lnTo>
                  <a:lnTo>
                    <a:pt x="0" y="855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459383" y="1445857"/>
            <a:ext cx="3854997" cy="5226027"/>
          </a:xfrm>
          <a:custGeom>
            <a:avLst/>
            <a:gdLst/>
            <a:ahLst/>
            <a:cxnLst/>
            <a:rect r="r" b="b" t="t" l="l"/>
            <a:pathLst>
              <a:path h="5226027" w="3854997">
                <a:moveTo>
                  <a:pt x="0" y="0"/>
                </a:moveTo>
                <a:lnTo>
                  <a:pt x="3854996" y="0"/>
                </a:lnTo>
                <a:lnTo>
                  <a:pt x="3854996" y="5226027"/>
                </a:lnTo>
                <a:lnTo>
                  <a:pt x="0" y="5226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123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18347" y="1445857"/>
            <a:ext cx="3840131" cy="5226027"/>
          </a:xfrm>
          <a:custGeom>
            <a:avLst/>
            <a:gdLst/>
            <a:ahLst/>
            <a:cxnLst/>
            <a:rect r="r" b="b" t="t" l="l"/>
            <a:pathLst>
              <a:path h="5226027" w="3840131">
                <a:moveTo>
                  <a:pt x="0" y="0"/>
                </a:moveTo>
                <a:lnTo>
                  <a:pt x="3840131" y="0"/>
                </a:lnTo>
                <a:lnTo>
                  <a:pt x="3840131" y="5226027"/>
                </a:lnTo>
                <a:lnTo>
                  <a:pt x="0" y="5226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661" r="0" b="-23067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214604" y="6671884"/>
            <a:ext cx="3247616" cy="934708"/>
            <a:chOff x="0" y="0"/>
            <a:chExt cx="855339" cy="2461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339" cy="246178"/>
            </a:xfrm>
            <a:custGeom>
              <a:avLst/>
              <a:gdLst/>
              <a:ahLst/>
              <a:cxnLst/>
              <a:rect r="r" b="b" t="t" l="l"/>
              <a:pathLst>
                <a:path h="246178" w="855339">
                  <a:moveTo>
                    <a:pt x="59597" y="0"/>
                  </a:moveTo>
                  <a:lnTo>
                    <a:pt x="795742" y="0"/>
                  </a:lnTo>
                  <a:cubicBezTo>
                    <a:pt x="828657" y="0"/>
                    <a:pt x="855339" y="26682"/>
                    <a:pt x="855339" y="59597"/>
                  </a:cubicBezTo>
                  <a:lnTo>
                    <a:pt x="855339" y="186581"/>
                  </a:lnTo>
                  <a:cubicBezTo>
                    <a:pt x="855339" y="219496"/>
                    <a:pt x="828657" y="246178"/>
                    <a:pt x="795742" y="246178"/>
                  </a:cubicBezTo>
                  <a:lnTo>
                    <a:pt x="59597" y="246178"/>
                  </a:lnTo>
                  <a:cubicBezTo>
                    <a:pt x="26682" y="246178"/>
                    <a:pt x="0" y="219496"/>
                    <a:pt x="0" y="186581"/>
                  </a:cubicBezTo>
                  <a:lnTo>
                    <a:pt x="0" y="59597"/>
                  </a:lnTo>
                  <a:cubicBezTo>
                    <a:pt x="0" y="26682"/>
                    <a:pt x="26682" y="0"/>
                    <a:pt x="5959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339" cy="274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870"/>
                </a:lnSpc>
              </a:pPr>
              <a:r>
                <a:rPr lang="en-US" sz="1700">
                  <a:solidFill>
                    <a:srgbClr val="000001"/>
                  </a:solidFill>
                  <a:latin typeface="Agrandir Narrow Ultra-Bold"/>
                </a:rPr>
                <a:t>Przed podłączeniem zasilania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63073" y="6671884"/>
            <a:ext cx="3247616" cy="785965"/>
            <a:chOff x="0" y="0"/>
            <a:chExt cx="855339" cy="2070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5339" cy="207003"/>
            </a:xfrm>
            <a:custGeom>
              <a:avLst/>
              <a:gdLst/>
              <a:ahLst/>
              <a:cxnLst/>
              <a:rect r="r" b="b" t="t" l="l"/>
              <a:pathLst>
                <a:path h="207003" w="855339">
                  <a:moveTo>
                    <a:pt x="59597" y="0"/>
                  </a:moveTo>
                  <a:lnTo>
                    <a:pt x="795742" y="0"/>
                  </a:lnTo>
                  <a:cubicBezTo>
                    <a:pt x="828657" y="0"/>
                    <a:pt x="855339" y="26682"/>
                    <a:pt x="855339" y="59597"/>
                  </a:cubicBezTo>
                  <a:lnTo>
                    <a:pt x="855339" y="147406"/>
                  </a:lnTo>
                  <a:cubicBezTo>
                    <a:pt x="855339" y="180321"/>
                    <a:pt x="828657" y="207003"/>
                    <a:pt x="795742" y="207003"/>
                  </a:cubicBezTo>
                  <a:lnTo>
                    <a:pt x="59597" y="207003"/>
                  </a:lnTo>
                  <a:cubicBezTo>
                    <a:pt x="26682" y="207003"/>
                    <a:pt x="0" y="180321"/>
                    <a:pt x="0" y="147406"/>
                  </a:cubicBezTo>
                  <a:lnTo>
                    <a:pt x="0" y="59597"/>
                  </a:lnTo>
                  <a:cubicBezTo>
                    <a:pt x="0" y="26682"/>
                    <a:pt x="26682" y="0"/>
                    <a:pt x="5959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55339" cy="23557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870"/>
                </a:lnSpc>
              </a:pPr>
              <a:r>
                <a:rPr lang="en-US" sz="1700">
                  <a:solidFill>
                    <a:srgbClr val="000001"/>
                  </a:solidFill>
                  <a:latin typeface="Agrandir Narrow Ultra-Bold"/>
                </a:rPr>
                <a:t>Po podłączeniem zasilania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841593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05000" y="2000250"/>
            <a:ext cx="4572000" cy="2095500"/>
            <a:chOff x="0" y="0"/>
            <a:chExt cx="1204148" cy="551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551901"/>
            </a:xfrm>
            <a:custGeom>
              <a:avLst/>
              <a:gdLst/>
              <a:ahLst/>
              <a:cxnLst/>
              <a:rect r="r" b="b" t="t" l="l"/>
              <a:pathLst>
                <a:path h="551901" w="120414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509568"/>
                  </a:lnTo>
                  <a:cubicBezTo>
                    <a:pt x="1204148" y="520795"/>
                    <a:pt x="1199688" y="531563"/>
                    <a:pt x="1191749" y="539502"/>
                  </a:cubicBezTo>
                  <a:cubicBezTo>
                    <a:pt x="1183810" y="547441"/>
                    <a:pt x="1173042" y="551901"/>
                    <a:pt x="1161815" y="551901"/>
                  </a:cubicBezTo>
                  <a:lnTo>
                    <a:pt x="42333" y="551901"/>
                  </a:lnTo>
                  <a:cubicBezTo>
                    <a:pt x="31106" y="551901"/>
                    <a:pt x="20338" y="547441"/>
                    <a:pt x="12399" y="539502"/>
                  </a:cubicBezTo>
                  <a:cubicBezTo>
                    <a:pt x="4460" y="531563"/>
                    <a:pt x="0" y="520795"/>
                    <a:pt x="0" y="509568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204148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Efekt końcowy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968" r="0" b="1968"/>
          <a:stretch>
            <a:fillRect/>
          </a:stretch>
        </p:blipFill>
        <p:spPr>
          <a:xfrm flipH="false" flipV="false" rot="0">
            <a:off x="12143052" y="1184774"/>
            <a:ext cx="3836920" cy="6552638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84213" y="1184774"/>
            <a:ext cx="3685859" cy="655263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5796" y="3243151"/>
            <a:ext cx="10736409" cy="3729989"/>
            <a:chOff x="0" y="0"/>
            <a:chExt cx="2827696" cy="982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7696" cy="982384"/>
            </a:xfrm>
            <a:custGeom>
              <a:avLst/>
              <a:gdLst/>
              <a:ahLst/>
              <a:cxnLst/>
              <a:rect r="r" b="b" t="t" l="l"/>
              <a:pathLst>
                <a:path h="982384" w="2827696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964357"/>
                  </a:lnTo>
                  <a:cubicBezTo>
                    <a:pt x="2827696" y="974313"/>
                    <a:pt x="2819625" y="982384"/>
                    <a:pt x="2809669" y="982384"/>
                  </a:cubicBezTo>
                  <a:lnTo>
                    <a:pt x="18027" y="982384"/>
                  </a:lnTo>
                  <a:cubicBezTo>
                    <a:pt x="8071" y="982384"/>
                    <a:pt x="0" y="974313"/>
                    <a:pt x="0" y="964357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2827696" cy="11728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1"/>
                  </a:solidFill>
                  <a:latin typeface="Agrandir Narrow Ultra-Bold"/>
                </a:rPr>
                <a:t>Dziękuje za uwagę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67321">
            <a:off x="1852039" y="10087371"/>
            <a:ext cx="7671380" cy="1387241"/>
          </a:xfrm>
          <a:custGeom>
            <a:avLst/>
            <a:gdLst/>
            <a:ahLst/>
            <a:cxnLst/>
            <a:rect r="r" b="b" t="t" l="l"/>
            <a:pathLst>
              <a:path h="1387241" w="7671380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7230265"/>
            <a:ext cx="18669000" cy="3247235"/>
            <a:chOff x="0" y="0"/>
            <a:chExt cx="4741333" cy="824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824695"/>
            </a:xfrm>
            <a:custGeom>
              <a:avLst/>
              <a:gdLst/>
              <a:ahLst/>
              <a:cxnLst/>
              <a:rect r="r" b="b" t="t" l="l"/>
              <a:pathLst>
                <a:path h="824695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824695"/>
                  </a:lnTo>
                  <a:lnTo>
                    <a:pt x="0" y="824695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786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67500" y="4193618"/>
            <a:ext cx="10477500" cy="4378882"/>
          </a:xfrm>
          <a:custGeom>
            <a:avLst/>
            <a:gdLst/>
            <a:ahLst/>
            <a:cxnLst/>
            <a:rect r="r" b="b" t="t" l="l"/>
            <a:pathLst>
              <a:path h="4378882" w="10477500">
                <a:moveTo>
                  <a:pt x="0" y="0"/>
                </a:moveTo>
                <a:lnTo>
                  <a:pt x="10477500" y="0"/>
                </a:lnTo>
                <a:lnTo>
                  <a:pt x="10477500" y="4378882"/>
                </a:lnTo>
                <a:lnTo>
                  <a:pt x="0" y="437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74" t="-38043" r="-2571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6667500" y="1821893"/>
            <a:ext cx="10477500" cy="2095500"/>
            <a:chOff x="0" y="0"/>
            <a:chExt cx="1897160" cy="3794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7161" cy="379432"/>
            </a:xfrm>
            <a:custGeom>
              <a:avLst/>
              <a:gdLst/>
              <a:ahLst/>
              <a:cxnLst/>
              <a:rect r="r" b="b" t="t" l="l"/>
              <a:pathLst>
                <a:path h="379432" w="1897161">
                  <a:moveTo>
                    <a:pt x="18473" y="0"/>
                  </a:moveTo>
                  <a:lnTo>
                    <a:pt x="1878688" y="0"/>
                  </a:lnTo>
                  <a:cubicBezTo>
                    <a:pt x="1883587" y="0"/>
                    <a:pt x="1888286" y="1946"/>
                    <a:pt x="1891750" y="5411"/>
                  </a:cubicBezTo>
                  <a:cubicBezTo>
                    <a:pt x="1895214" y="8875"/>
                    <a:pt x="1897161" y="13573"/>
                    <a:pt x="1897161" y="18473"/>
                  </a:cubicBezTo>
                  <a:lnTo>
                    <a:pt x="1897161" y="360959"/>
                  </a:lnTo>
                  <a:cubicBezTo>
                    <a:pt x="1897161" y="365859"/>
                    <a:pt x="1895214" y="370557"/>
                    <a:pt x="1891750" y="374022"/>
                  </a:cubicBezTo>
                  <a:cubicBezTo>
                    <a:pt x="1888286" y="377486"/>
                    <a:pt x="1883587" y="379432"/>
                    <a:pt x="1878688" y="379432"/>
                  </a:cubicBezTo>
                  <a:lnTo>
                    <a:pt x="18473" y="379432"/>
                  </a:lnTo>
                  <a:cubicBezTo>
                    <a:pt x="13573" y="379432"/>
                    <a:pt x="8875" y="377486"/>
                    <a:pt x="5411" y="374022"/>
                  </a:cubicBezTo>
                  <a:cubicBezTo>
                    <a:pt x="1946" y="370557"/>
                    <a:pt x="0" y="365859"/>
                    <a:pt x="0" y="360959"/>
                  </a:cubicBezTo>
                  <a:lnTo>
                    <a:pt x="0" y="18473"/>
                  </a:lnTo>
                  <a:cubicBezTo>
                    <a:pt x="0" y="13573"/>
                    <a:pt x="1946" y="8875"/>
                    <a:pt x="5411" y="5411"/>
                  </a:cubicBezTo>
                  <a:cubicBezTo>
                    <a:pt x="8875" y="1946"/>
                    <a:pt x="13573" y="0"/>
                    <a:pt x="18473" y="0"/>
                  </a:cubicBezTo>
                  <a:close/>
                </a:path>
              </a:pathLst>
            </a:custGeom>
            <a:solidFill>
              <a:srgbClr val="F2C7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1897160" cy="541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899"/>
                </a:lnSpc>
              </a:pPr>
              <a:r>
                <a:rPr lang="en-US" sz="8999">
                  <a:solidFill>
                    <a:srgbClr val="000001"/>
                  </a:solidFill>
                  <a:latin typeface="Agrandir Narrow Ultra-Bold"/>
                </a:rPr>
                <a:t>Opis projektu: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143000" y="952500"/>
            <a:ext cx="6134100" cy="9768348"/>
          </a:xfrm>
          <a:custGeom>
            <a:avLst/>
            <a:gdLst/>
            <a:ahLst/>
            <a:cxnLst/>
            <a:rect r="r" b="b" t="t" l="l"/>
            <a:pathLst>
              <a:path h="9768348" w="6134100">
                <a:moveTo>
                  <a:pt x="6134100" y="0"/>
                </a:moveTo>
                <a:lnTo>
                  <a:pt x="0" y="0"/>
                </a:lnTo>
                <a:lnTo>
                  <a:pt x="0" y="9768348"/>
                </a:lnTo>
                <a:lnTo>
                  <a:pt x="6134100" y="9768348"/>
                </a:lnTo>
                <a:lnTo>
                  <a:pt x="6134100" y="0"/>
                </a:lnTo>
                <a:close/>
              </a:path>
            </a:pathLst>
          </a:custGeom>
          <a:blipFill>
            <a:blip r:embed="rId4"/>
            <a:stretch>
              <a:fillRect l="0" t="0" r="0" b="-674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0000" y="4716300"/>
            <a:ext cx="8572500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4" indent="-410212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Inter"/>
              </a:rPr>
              <a:t>Stworzenie dekoracyjnej choinki LED z diodami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0000" y="6335550"/>
            <a:ext cx="8572500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4" indent="-410212" lvl="1">
              <a:lnSpc>
                <a:spcPts val="494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Inter"/>
              </a:rPr>
              <a:t>Demonstracja podstaw elektroniki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1524000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58000" y="2000250"/>
            <a:ext cx="9525000" cy="3340536"/>
            <a:chOff x="0" y="0"/>
            <a:chExt cx="2555098" cy="89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5098" cy="896105"/>
            </a:xfrm>
            <a:custGeom>
              <a:avLst/>
              <a:gdLst/>
              <a:ahLst/>
              <a:cxnLst/>
              <a:rect r="r" b="b" t="t" l="l"/>
              <a:pathLst>
                <a:path h="896105" w="2555098">
                  <a:moveTo>
                    <a:pt x="20320" y="0"/>
                  </a:moveTo>
                  <a:lnTo>
                    <a:pt x="2534778" y="0"/>
                  </a:lnTo>
                  <a:cubicBezTo>
                    <a:pt x="2546001" y="0"/>
                    <a:pt x="2555098" y="9098"/>
                    <a:pt x="2555098" y="20320"/>
                  </a:cubicBezTo>
                  <a:lnTo>
                    <a:pt x="2555098" y="875785"/>
                  </a:lnTo>
                  <a:cubicBezTo>
                    <a:pt x="2555098" y="887007"/>
                    <a:pt x="2546001" y="896105"/>
                    <a:pt x="2534778" y="896105"/>
                  </a:cubicBezTo>
                  <a:lnTo>
                    <a:pt x="20320" y="896105"/>
                  </a:lnTo>
                  <a:cubicBezTo>
                    <a:pt x="14931" y="896105"/>
                    <a:pt x="9762" y="893964"/>
                    <a:pt x="5952" y="890153"/>
                  </a:cubicBezTo>
                  <a:cubicBezTo>
                    <a:pt x="2141" y="886342"/>
                    <a:pt x="0" y="881174"/>
                    <a:pt x="0" y="875785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555098" cy="858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8000" y="5712398"/>
            <a:ext cx="9525000" cy="2574352"/>
            <a:chOff x="0" y="0"/>
            <a:chExt cx="2555098" cy="6905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5098" cy="690575"/>
            </a:xfrm>
            <a:custGeom>
              <a:avLst/>
              <a:gdLst/>
              <a:ahLst/>
              <a:cxnLst/>
              <a:rect r="r" b="b" t="t" l="l"/>
              <a:pathLst>
                <a:path h="690575" w="2555098">
                  <a:moveTo>
                    <a:pt x="20320" y="0"/>
                  </a:moveTo>
                  <a:lnTo>
                    <a:pt x="2534778" y="0"/>
                  </a:lnTo>
                  <a:cubicBezTo>
                    <a:pt x="2546001" y="0"/>
                    <a:pt x="2555098" y="9098"/>
                    <a:pt x="2555098" y="20320"/>
                  </a:cubicBezTo>
                  <a:lnTo>
                    <a:pt x="2555098" y="670255"/>
                  </a:lnTo>
                  <a:cubicBezTo>
                    <a:pt x="2555098" y="675644"/>
                    <a:pt x="2552958" y="680812"/>
                    <a:pt x="2549147" y="684623"/>
                  </a:cubicBezTo>
                  <a:cubicBezTo>
                    <a:pt x="2545336" y="688434"/>
                    <a:pt x="2540167" y="690575"/>
                    <a:pt x="2534778" y="690575"/>
                  </a:cubicBezTo>
                  <a:lnTo>
                    <a:pt x="20320" y="690575"/>
                  </a:lnTo>
                  <a:cubicBezTo>
                    <a:pt x="9098" y="690575"/>
                    <a:pt x="0" y="681477"/>
                    <a:pt x="0" y="670255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555098" cy="6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  <a:r>
                <a:rPr lang="en-US" sz="2449">
                  <a:solidFill>
                    <a:srgbClr val="FFFFFF"/>
                  </a:solidFill>
                  <a:latin typeface="Open Sans Bold"/>
                </a:rPr>
                <a:t>WITH THE HELP OF YOUR TEACHER OR CARER,</a:t>
              </a:r>
            </a:p>
            <a:p>
              <a:pPr algn="ctr">
                <a:lnSpc>
                  <a:spcPts val="2694"/>
                </a:lnSpc>
              </a:pPr>
              <a:r>
                <a:rPr lang="en-US" sz="2449">
                  <a:solidFill>
                    <a:srgbClr val="FFFFFF"/>
                  </a:solidFill>
                  <a:latin typeface="Open Sans Bold"/>
                </a:rPr>
                <a:t>test whether your suggestions and drawings will make the bulb light using actual batteries, a small lightbulb, and wires. </a:t>
              </a:r>
            </a:p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3116253">
            <a:off x="6869729" y="3201758"/>
            <a:ext cx="3135565" cy="621887"/>
          </a:xfrm>
          <a:custGeom>
            <a:avLst/>
            <a:gdLst/>
            <a:ahLst/>
            <a:cxnLst/>
            <a:rect r="r" b="b" t="t" l="l"/>
            <a:pathLst>
              <a:path h="621887" w="3135565">
                <a:moveTo>
                  <a:pt x="0" y="0"/>
                </a:moveTo>
                <a:lnTo>
                  <a:pt x="3135565" y="0"/>
                </a:lnTo>
                <a:lnTo>
                  <a:pt x="3135565" y="621887"/>
                </a:lnTo>
                <a:lnTo>
                  <a:pt x="0" y="62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15279" y="2000250"/>
            <a:ext cx="4761721" cy="2750820"/>
            <a:chOff x="0" y="0"/>
            <a:chExt cx="1254116" cy="7244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116" cy="724496"/>
            </a:xfrm>
            <a:custGeom>
              <a:avLst/>
              <a:gdLst/>
              <a:ahLst/>
              <a:cxnLst/>
              <a:rect r="r" b="b" t="t" l="l"/>
              <a:pathLst>
                <a:path h="724496" w="1254116">
                  <a:moveTo>
                    <a:pt x="40647" y="0"/>
                  </a:moveTo>
                  <a:lnTo>
                    <a:pt x="1213469" y="0"/>
                  </a:lnTo>
                  <a:cubicBezTo>
                    <a:pt x="1224249" y="0"/>
                    <a:pt x="1234588" y="4282"/>
                    <a:pt x="1242211" y="11905"/>
                  </a:cubicBezTo>
                  <a:cubicBezTo>
                    <a:pt x="1249833" y="19528"/>
                    <a:pt x="1254116" y="29866"/>
                    <a:pt x="1254116" y="40647"/>
                  </a:cubicBezTo>
                  <a:lnTo>
                    <a:pt x="1254116" y="683849"/>
                  </a:lnTo>
                  <a:cubicBezTo>
                    <a:pt x="1254116" y="706298"/>
                    <a:pt x="1235918" y="724496"/>
                    <a:pt x="1213469" y="724496"/>
                  </a:cubicBezTo>
                  <a:lnTo>
                    <a:pt x="40647" y="724496"/>
                  </a:lnTo>
                  <a:cubicBezTo>
                    <a:pt x="29866" y="724496"/>
                    <a:pt x="19528" y="720213"/>
                    <a:pt x="11905" y="712591"/>
                  </a:cubicBezTo>
                  <a:cubicBezTo>
                    <a:pt x="4282" y="704968"/>
                    <a:pt x="0" y="694629"/>
                    <a:pt x="0" y="683849"/>
                  </a:cubicBezTo>
                  <a:lnTo>
                    <a:pt x="0" y="40647"/>
                  </a:lnTo>
                  <a:cubicBezTo>
                    <a:pt x="0" y="29866"/>
                    <a:pt x="4282" y="19528"/>
                    <a:pt x="11905" y="11905"/>
                  </a:cubicBezTo>
                  <a:cubicBezTo>
                    <a:pt x="19528" y="4282"/>
                    <a:pt x="29866" y="0"/>
                    <a:pt x="4064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254116" cy="8197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Co zostało wykorzystane?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15279" y="4938782"/>
            <a:ext cx="4761721" cy="704850"/>
            <a:chOff x="0" y="0"/>
            <a:chExt cx="1254116" cy="1856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4116" cy="185640"/>
            </a:xfrm>
            <a:custGeom>
              <a:avLst/>
              <a:gdLst/>
              <a:ahLst/>
              <a:cxnLst/>
              <a:rect r="r" b="b" t="t" l="l"/>
              <a:pathLst>
                <a:path h="185640" w="1254116">
                  <a:moveTo>
                    <a:pt x="40647" y="0"/>
                  </a:moveTo>
                  <a:lnTo>
                    <a:pt x="1213469" y="0"/>
                  </a:lnTo>
                  <a:cubicBezTo>
                    <a:pt x="1224249" y="0"/>
                    <a:pt x="1234588" y="4282"/>
                    <a:pt x="1242211" y="11905"/>
                  </a:cubicBezTo>
                  <a:cubicBezTo>
                    <a:pt x="1249833" y="19528"/>
                    <a:pt x="1254116" y="29866"/>
                    <a:pt x="1254116" y="40647"/>
                  </a:cubicBezTo>
                  <a:lnTo>
                    <a:pt x="1254116" y="144993"/>
                  </a:lnTo>
                  <a:cubicBezTo>
                    <a:pt x="1254116" y="167441"/>
                    <a:pt x="1235918" y="185640"/>
                    <a:pt x="1213469" y="185640"/>
                  </a:cubicBezTo>
                  <a:lnTo>
                    <a:pt x="40647" y="185640"/>
                  </a:lnTo>
                  <a:cubicBezTo>
                    <a:pt x="29866" y="185640"/>
                    <a:pt x="19528" y="181357"/>
                    <a:pt x="11905" y="173734"/>
                  </a:cubicBezTo>
                  <a:cubicBezTo>
                    <a:pt x="4282" y="166112"/>
                    <a:pt x="0" y="155773"/>
                    <a:pt x="0" y="144993"/>
                  </a:cubicBezTo>
                  <a:lnTo>
                    <a:pt x="0" y="40647"/>
                  </a:lnTo>
                  <a:cubicBezTo>
                    <a:pt x="0" y="29866"/>
                    <a:pt x="4282" y="19528"/>
                    <a:pt x="11905" y="11905"/>
                  </a:cubicBezTo>
                  <a:cubicBezTo>
                    <a:pt x="19528" y="4282"/>
                    <a:pt x="29866" y="0"/>
                    <a:pt x="4064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254116" cy="18564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1"/>
                  </a:solidFill>
                  <a:latin typeface="Inter Bold"/>
                </a:rPr>
                <a:t>POTRZEBNE MATERIAŁY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141091" y="2728148"/>
            <a:ext cx="968285" cy="1884741"/>
          </a:xfrm>
          <a:custGeom>
            <a:avLst/>
            <a:gdLst/>
            <a:ahLst/>
            <a:cxnLst/>
            <a:rect r="r" b="b" t="t" l="l"/>
            <a:pathLst>
              <a:path h="1884741" w="968285">
                <a:moveTo>
                  <a:pt x="0" y="0"/>
                </a:moveTo>
                <a:lnTo>
                  <a:pt x="968285" y="0"/>
                </a:lnTo>
                <a:lnTo>
                  <a:pt x="968285" y="1884740"/>
                </a:lnTo>
                <a:lnTo>
                  <a:pt x="0" y="18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579234">
            <a:off x="13697156" y="2312483"/>
            <a:ext cx="2506294" cy="2399776"/>
          </a:xfrm>
          <a:custGeom>
            <a:avLst/>
            <a:gdLst/>
            <a:ahLst/>
            <a:cxnLst/>
            <a:rect r="r" b="b" t="t" l="l"/>
            <a:pathLst>
              <a:path h="2399776" w="2506294">
                <a:moveTo>
                  <a:pt x="0" y="0"/>
                </a:moveTo>
                <a:lnTo>
                  <a:pt x="2506294" y="0"/>
                </a:lnTo>
                <a:lnTo>
                  <a:pt x="2506294" y="2399776"/>
                </a:lnTo>
                <a:lnTo>
                  <a:pt x="0" y="239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31128" y="3189263"/>
            <a:ext cx="1824661" cy="962509"/>
          </a:xfrm>
          <a:custGeom>
            <a:avLst/>
            <a:gdLst/>
            <a:ahLst/>
            <a:cxnLst/>
            <a:rect r="r" b="b" t="t" l="l"/>
            <a:pathLst>
              <a:path h="962509" w="1824661">
                <a:moveTo>
                  <a:pt x="0" y="0"/>
                </a:moveTo>
                <a:lnTo>
                  <a:pt x="1824661" y="0"/>
                </a:lnTo>
                <a:lnTo>
                  <a:pt x="1824661" y="962509"/>
                </a:lnTo>
                <a:lnTo>
                  <a:pt x="0" y="962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810500" y="6065975"/>
            <a:ext cx="7620000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1"/>
                </a:solidFill>
                <a:latin typeface="Inter"/>
                <a:ea typeface="Inter"/>
              </a:rPr>
              <a:t>Przewody, Diody LED, Opo﻿rnik, Arduin﻿o Uno, Ramka na zdjęcia, Dyfuzor światła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1524000"/>
            <a:ext cx="16002000" cy="7239000"/>
            <a:chOff x="0" y="0"/>
            <a:chExt cx="4214519" cy="1906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1906568"/>
            </a:xfrm>
            <a:custGeom>
              <a:avLst/>
              <a:gdLst/>
              <a:ahLst/>
              <a:cxnLst/>
              <a:rect r="r" b="b" t="t" l="l"/>
              <a:pathLst>
                <a:path h="1906568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894473"/>
                  </a:lnTo>
                  <a:cubicBezTo>
                    <a:pt x="4214518" y="1901153"/>
                    <a:pt x="4209103" y="1906568"/>
                    <a:pt x="4202423" y="1906568"/>
                  </a:cubicBezTo>
                  <a:lnTo>
                    <a:pt x="12095" y="1906568"/>
                  </a:lnTo>
                  <a:cubicBezTo>
                    <a:pt x="8887" y="1906568"/>
                    <a:pt x="5811" y="1905294"/>
                    <a:pt x="3543" y="1903025"/>
                  </a:cubicBezTo>
                  <a:cubicBezTo>
                    <a:pt x="1274" y="1900757"/>
                    <a:pt x="0" y="1897680"/>
                    <a:pt x="0" y="189447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4519" cy="190656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004" y="1584788"/>
            <a:ext cx="6589376" cy="2095500"/>
            <a:chOff x="0" y="0"/>
            <a:chExt cx="1735473" cy="551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5473" cy="551901"/>
            </a:xfrm>
            <a:custGeom>
              <a:avLst/>
              <a:gdLst/>
              <a:ahLst/>
              <a:cxnLst/>
              <a:rect r="r" b="b" t="t" l="l"/>
              <a:pathLst>
                <a:path h="551901" w="1735473">
                  <a:moveTo>
                    <a:pt x="29373" y="0"/>
                  </a:moveTo>
                  <a:lnTo>
                    <a:pt x="1706101" y="0"/>
                  </a:lnTo>
                  <a:cubicBezTo>
                    <a:pt x="1722323" y="0"/>
                    <a:pt x="1735473" y="13151"/>
                    <a:pt x="1735473" y="29373"/>
                  </a:cubicBezTo>
                  <a:lnTo>
                    <a:pt x="1735473" y="522529"/>
                  </a:lnTo>
                  <a:cubicBezTo>
                    <a:pt x="1735473" y="538751"/>
                    <a:pt x="1722323" y="551901"/>
                    <a:pt x="1706101" y="551901"/>
                  </a:cubicBezTo>
                  <a:lnTo>
                    <a:pt x="29373" y="551901"/>
                  </a:lnTo>
                  <a:cubicBezTo>
                    <a:pt x="13151" y="551901"/>
                    <a:pt x="0" y="538751"/>
                    <a:pt x="0" y="522529"/>
                  </a:cubicBezTo>
                  <a:lnTo>
                    <a:pt x="0" y="29373"/>
                  </a:lnTo>
                  <a:cubicBezTo>
                    <a:pt x="0" y="13151"/>
                    <a:pt x="13151" y="0"/>
                    <a:pt x="2937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735473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Układ adresowalnych diod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7004" y="3880259"/>
            <a:ext cx="6496977" cy="4605545"/>
            <a:chOff x="0" y="0"/>
            <a:chExt cx="1711138" cy="12129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138" cy="1212983"/>
            </a:xfrm>
            <a:custGeom>
              <a:avLst/>
              <a:gdLst/>
              <a:ahLst/>
              <a:cxnLst/>
              <a:rect r="r" b="b" t="t" l="l"/>
              <a:pathLst>
                <a:path h="1212983" w="1711138">
                  <a:moveTo>
                    <a:pt x="29790" y="0"/>
                  </a:moveTo>
                  <a:lnTo>
                    <a:pt x="1681347" y="0"/>
                  </a:lnTo>
                  <a:cubicBezTo>
                    <a:pt x="1697800" y="0"/>
                    <a:pt x="1711138" y="13338"/>
                    <a:pt x="1711138" y="29790"/>
                  </a:cubicBezTo>
                  <a:lnTo>
                    <a:pt x="1711138" y="1183193"/>
                  </a:lnTo>
                  <a:cubicBezTo>
                    <a:pt x="1711138" y="1199645"/>
                    <a:pt x="1697800" y="1212983"/>
                    <a:pt x="1681347" y="1212983"/>
                  </a:cubicBezTo>
                  <a:lnTo>
                    <a:pt x="29790" y="1212983"/>
                  </a:lnTo>
                  <a:cubicBezTo>
                    <a:pt x="13338" y="1212983"/>
                    <a:pt x="0" y="1199645"/>
                    <a:pt x="0" y="1183193"/>
                  </a:cubicBezTo>
                  <a:lnTo>
                    <a:pt x="0" y="29790"/>
                  </a:lnTo>
                  <a:cubicBezTo>
                    <a:pt x="0" y="13338"/>
                    <a:pt x="13338" y="0"/>
                    <a:pt x="2979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711138" cy="121298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l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Inter"/>
                </a:rPr>
                <a:t>Układ diod LED: Diody LED są zamontowane na drewnianej płytce, tworząc kształt choinki.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Inter"/>
                  <a:ea typeface="Inter"/>
                </a:rPr>
                <a:t>15 diod na dole, każda kolejna warstwa m﻿a o jedną diodę mniej, przypominając kształt choinki + para 3 diod imutująca pień choinki.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84773" y="1692992"/>
            <a:ext cx="4767682" cy="6901015"/>
          </a:xfrm>
          <a:custGeom>
            <a:avLst/>
            <a:gdLst/>
            <a:ahLst/>
            <a:cxnLst/>
            <a:rect r="r" b="b" t="t" l="l"/>
            <a:pathLst>
              <a:path h="6901015" w="4767682">
                <a:moveTo>
                  <a:pt x="0" y="0"/>
                </a:moveTo>
                <a:lnTo>
                  <a:pt x="4767682" y="0"/>
                </a:lnTo>
                <a:lnTo>
                  <a:pt x="4767682" y="6901016"/>
                </a:lnTo>
                <a:lnTo>
                  <a:pt x="0" y="690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49" r="0" b="-16671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CC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29672">
            <a:off x="16345259" y="1696538"/>
            <a:ext cx="1084560" cy="2898601"/>
          </a:xfrm>
          <a:custGeom>
            <a:avLst/>
            <a:gdLst/>
            <a:ahLst/>
            <a:cxnLst/>
            <a:rect r="r" b="b" t="t" l="l"/>
            <a:pathLst>
              <a:path h="2898601" w="1084560">
                <a:moveTo>
                  <a:pt x="0" y="0"/>
                </a:moveTo>
                <a:lnTo>
                  <a:pt x="1084560" y="0"/>
                </a:lnTo>
                <a:lnTo>
                  <a:pt x="1084560" y="2898601"/>
                </a:lnTo>
                <a:lnTo>
                  <a:pt x="0" y="289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6750" y="3979035"/>
            <a:ext cx="5048250" cy="4342505"/>
            <a:chOff x="0" y="0"/>
            <a:chExt cx="1354202" cy="11648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4202" cy="1164885"/>
            </a:xfrm>
            <a:custGeom>
              <a:avLst/>
              <a:gdLst/>
              <a:ahLst/>
              <a:cxnLst/>
              <a:rect r="r" b="b" t="t" l="l"/>
              <a:pathLst>
                <a:path h="1164885" w="1354202">
                  <a:moveTo>
                    <a:pt x="38340" y="0"/>
                  </a:moveTo>
                  <a:lnTo>
                    <a:pt x="1315863" y="0"/>
                  </a:lnTo>
                  <a:cubicBezTo>
                    <a:pt x="1326031" y="0"/>
                    <a:pt x="1335783" y="4039"/>
                    <a:pt x="1342973" y="11229"/>
                  </a:cubicBezTo>
                  <a:cubicBezTo>
                    <a:pt x="1350163" y="18419"/>
                    <a:pt x="1354202" y="28171"/>
                    <a:pt x="1354202" y="38340"/>
                  </a:cubicBezTo>
                  <a:lnTo>
                    <a:pt x="1354202" y="1126545"/>
                  </a:lnTo>
                  <a:cubicBezTo>
                    <a:pt x="1354202" y="1136713"/>
                    <a:pt x="1350163" y="1146465"/>
                    <a:pt x="1342973" y="1153655"/>
                  </a:cubicBezTo>
                  <a:cubicBezTo>
                    <a:pt x="1335783" y="1160845"/>
                    <a:pt x="1326031" y="1164885"/>
                    <a:pt x="1315863" y="1164885"/>
                  </a:cubicBezTo>
                  <a:lnTo>
                    <a:pt x="38340" y="1164885"/>
                  </a:lnTo>
                  <a:cubicBezTo>
                    <a:pt x="28171" y="1164885"/>
                    <a:pt x="18419" y="1160845"/>
                    <a:pt x="11229" y="1153655"/>
                  </a:cubicBezTo>
                  <a:cubicBezTo>
                    <a:pt x="4039" y="1146465"/>
                    <a:pt x="0" y="1136713"/>
                    <a:pt x="0" y="1126545"/>
                  </a:cubicBezTo>
                  <a:lnTo>
                    <a:pt x="0" y="38340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4202" cy="11934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  <a:ea typeface="Inter"/>
                </a:rPr>
                <a:t>Temperatura pracy: Od -25°C do +80°C.</a:t>
              </a:r>
            </a:p>
            <a:p>
              <a:pPr algn="ctr">
                <a:lnSpc>
                  <a:spcPts val="3769"/>
                </a:lnSpc>
              </a:pP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Odporność na warunki zewnętrzne: IP65 (silikonowa osłona)</a:t>
              </a:r>
            </a:p>
            <a:p>
              <a:pPr algn="ctr" marL="0" indent="0" lvl="0">
                <a:lnSpc>
                  <a:spcPts val="37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101791">
            <a:off x="-576810" y="7108710"/>
            <a:ext cx="6148601" cy="1111872"/>
          </a:xfrm>
          <a:custGeom>
            <a:avLst/>
            <a:gdLst/>
            <a:ahLst/>
            <a:cxnLst/>
            <a:rect r="r" b="b" t="t" l="l"/>
            <a:pathLst>
              <a:path h="1111872" w="6148601">
                <a:moveTo>
                  <a:pt x="0" y="0"/>
                </a:moveTo>
                <a:lnTo>
                  <a:pt x="6148601" y="0"/>
                </a:lnTo>
                <a:lnTo>
                  <a:pt x="6148601" y="1111872"/>
                </a:lnTo>
                <a:lnTo>
                  <a:pt x="0" y="111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43000" y="3979035"/>
            <a:ext cx="5048250" cy="4818755"/>
            <a:chOff x="0" y="0"/>
            <a:chExt cx="1354202" cy="1292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4202" cy="1292640"/>
            </a:xfrm>
            <a:custGeom>
              <a:avLst/>
              <a:gdLst/>
              <a:ahLst/>
              <a:cxnLst/>
              <a:rect r="r" b="b" t="t" l="l"/>
              <a:pathLst>
                <a:path h="1292640" w="1354202">
                  <a:moveTo>
                    <a:pt x="38340" y="0"/>
                  </a:moveTo>
                  <a:lnTo>
                    <a:pt x="1315863" y="0"/>
                  </a:lnTo>
                  <a:cubicBezTo>
                    <a:pt x="1326031" y="0"/>
                    <a:pt x="1335783" y="4039"/>
                    <a:pt x="1342973" y="11229"/>
                  </a:cubicBezTo>
                  <a:cubicBezTo>
                    <a:pt x="1350163" y="18419"/>
                    <a:pt x="1354202" y="28171"/>
                    <a:pt x="1354202" y="38340"/>
                  </a:cubicBezTo>
                  <a:lnTo>
                    <a:pt x="1354202" y="1254300"/>
                  </a:lnTo>
                  <a:cubicBezTo>
                    <a:pt x="1354202" y="1264468"/>
                    <a:pt x="1350163" y="1274220"/>
                    <a:pt x="1342973" y="1281410"/>
                  </a:cubicBezTo>
                  <a:cubicBezTo>
                    <a:pt x="1335783" y="1288600"/>
                    <a:pt x="1326031" y="1292640"/>
                    <a:pt x="1315863" y="1292640"/>
                  </a:cubicBezTo>
                  <a:lnTo>
                    <a:pt x="38340" y="1292640"/>
                  </a:lnTo>
                  <a:cubicBezTo>
                    <a:pt x="28171" y="1292640"/>
                    <a:pt x="18419" y="1288600"/>
                    <a:pt x="11229" y="1281410"/>
                  </a:cubicBezTo>
                  <a:cubicBezTo>
                    <a:pt x="4039" y="1274220"/>
                    <a:pt x="0" y="1264468"/>
                    <a:pt x="0" y="1254300"/>
                  </a:cubicBezTo>
                  <a:lnTo>
                    <a:pt x="0" y="38340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354202" cy="13212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Napięcie zasilania: 5 V.</a:t>
              </a:r>
            </a:p>
            <a:p>
              <a:pPr algn="l">
                <a:lnSpc>
                  <a:spcPts val="3769"/>
                </a:lnSpc>
              </a:pP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Moc: 18 W/m.</a:t>
              </a:r>
            </a:p>
            <a:p>
              <a:pPr algn="l">
                <a:lnSpc>
                  <a:spcPts val="3769"/>
                </a:lnSpc>
              </a:pP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Pobór prądu: 3,5 A na 1 metr łańcucha dla jednej diody, przy barwie białej.</a:t>
              </a:r>
            </a:p>
            <a:p>
              <a:pPr algn="l" marL="0" indent="0" lvl="0">
                <a:lnSpc>
                  <a:spcPts val="37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19875" y="3979035"/>
            <a:ext cx="5048250" cy="4342505"/>
            <a:chOff x="0" y="0"/>
            <a:chExt cx="1354202" cy="1164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4202" cy="1164885"/>
            </a:xfrm>
            <a:custGeom>
              <a:avLst/>
              <a:gdLst/>
              <a:ahLst/>
              <a:cxnLst/>
              <a:rect r="r" b="b" t="t" l="l"/>
              <a:pathLst>
                <a:path h="1164885" w="1354202">
                  <a:moveTo>
                    <a:pt x="38340" y="0"/>
                  </a:moveTo>
                  <a:lnTo>
                    <a:pt x="1315863" y="0"/>
                  </a:lnTo>
                  <a:cubicBezTo>
                    <a:pt x="1326031" y="0"/>
                    <a:pt x="1335783" y="4039"/>
                    <a:pt x="1342973" y="11229"/>
                  </a:cubicBezTo>
                  <a:cubicBezTo>
                    <a:pt x="1350163" y="18419"/>
                    <a:pt x="1354202" y="28171"/>
                    <a:pt x="1354202" y="38340"/>
                  </a:cubicBezTo>
                  <a:lnTo>
                    <a:pt x="1354202" y="1126545"/>
                  </a:lnTo>
                  <a:cubicBezTo>
                    <a:pt x="1354202" y="1136713"/>
                    <a:pt x="1350163" y="1146465"/>
                    <a:pt x="1342973" y="1153655"/>
                  </a:cubicBezTo>
                  <a:cubicBezTo>
                    <a:pt x="1335783" y="1160845"/>
                    <a:pt x="1326031" y="1164885"/>
                    <a:pt x="1315863" y="1164885"/>
                  </a:cubicBezTo>
                  <a:lnTo>
                    <a:pt x="38340" y="1164885"/>
                  </a:lnTo>
                  <a:cubicBezTo>
                    <a:pt x="28171" y="1164885"/>
                    <a:pt x="18419" y="1160845"/>
                    <a:pt x="11229" y="1153655"/>
                  </a:cubicBezTo>
                  <a:cubicBezTo>
                    <a:pt x="4039" y="1146465"/>
                    <a:pt x="0" y="1136713"/>
                    <a:pt x="0" y="1126545"/>
                  </a:cubicBezTo>
                  <a:lnTo>
                    <a:pt x="0" y="38340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54202" cy="11934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Wymiary 5mm x 5mm x 1.6mm.</a:t>
              </a:r>
            </a:p>
            <a:p>
              <a:pPr algn="ctr">
                <a:lnSpc>
                  <a:spcPts val="3769"/>
                </a:lnSpc>
              </a:pP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1"/>
                  </a:solidFill>
                  <a:latin typeface="Inter"/>
                </a:rPr>
                <a:t>WS2812B zawiera trzy diody LED (</a:t>
              </a:r>
              <a:r>
                <a:rPr lang="en-US" sz="2899">
                  <a:solidFill>
                    <a:srgbClr val="FF3131"/>
                  </a:solidFill>
                  <a:latin typeface="Inter"/>
                </a:rPr>
                <a:t>czerwoną</a:t>
              </a:r>
              <a:r>
                <a:rPr lang="en-US" sz="2899">
                  <a:solidFill>
                    <a:srgbClr val="000001"/>
                  </a:solidFill>
                  <a:latin typeface="Inter"/>
                </a:rPr>
                <a:t>, </a:t>
              </a:r>
              <a:r>
                <a:rPr lang="en-US" sz="2899">
                  <a:solidFill>
                    <a:srgbClr val="43A849"/>
                  </a:solidFill>
                  <a:latin typeface="Inter"/>
                </a:rPr>
                <a:t>zieloną </a:t>
              </a:r>
              <a:r>
                <a:rPr lang="en-US" sz="2899">
                  <a:solidFill>
                    <a:srgbClr val="000001"/>
                  </a:solidFill>
                  <a:latin typeface="Inter"/>
                </a:rPr>
                <a:t>i </a:t>
              </a:r>
              <a:r>
                <a:rPr lang="en-US" sz="2899">
                  <a:solidFill>
                    <a:srgbClr val="516EC9"/>
                  </a:solidFill>
                  <a:latin typeface="Inter"/>
                </a:rPr>
                <a:t>niebieską</a:t>
              </a:r>
              <a:r>
                <a:rPr lang="en-US" sz="2899">
                  <a:solidFill>
                    <a:srgbClr val="000001"/>
                  </a:solidFill>
                  <a:latin typeface="Inter"/>
                </a:rPr>
                <a:t>) w jednej obudowie.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950541">
            <a:off x="14732068" y="7504330"/>
            <a:ext cx="6148601" cy="1111872"/>
          </a:xfrm>
          <a:custGeom>
            <a:avLst/>
            <a:gdLst/>
            <a:ahLst/>
            <a:cxnLst/>
            <a:rect r="r" b="b" t="t" l="l"/>
            <a:pathLst>
              <a:path h="1111872" w="6148601">
                <a:moveTo>
                  <a:pt x="6148601" y="0"/>
                </a:moveTo>
                <a:lnTo>
                  <a:pt x="0" y="0"/>
                </a:lnTo>
                <a:lnTo>
                  <a:pt x="0" y="1111872"/>
                </a:lnTo>
                <a:lnTo>
                  <a:pt x="6148601" y="1111872"/>
                </a:lnTo>
                <a:lnTo>
                  <a:pt x="614860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2029" y="562272"/>
            <a:ext cx="1859288" cy="3416762"/>
          </a:xfrm>
          <a:custGeom>
            <a:avLst/>
            <a:gdLst/>
            <a:ahLst/>
            <a:cxnLst/>
            <a:rect r="r" b="b" t="t" l="l"/>
            <a:pathLst>
              <a:path h="3416762" w="1859288">
                <a:moveTo>
                  <a:pt x="0" y="0"/>
                </a:moveTo>
                <a:lnTo>
                  <a:pt x="1859288" y="0"/>
                </a:lnTo>
                <a:lnTo>
                  <a:pt x="1859288" y="3416763"/>
                </a:lnTo>
                <a:lnTo>
                  <a:pt x="0" y="341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1673" y="2767949"/>
            <a:ext cx="4990904" cy="1064542"/>
          </a:xfrm>
          <a:custGeom>
            <a:avLst/>
            <a:gdLst/>
            <a:ahLst/>
            <a:cxnLst/>
            <a:rect r="r" b="b" t="t" l="l"/>
            <a:pathLst>
              <a:path h="1064542" w="4990904">
                <a:moveTo>
                  <a:pt x="0" y="0"/>
                </a:moveTo>
                <a:lnTo>
                  <a:pt x="4990904" y="0"/>
                </a:lnTo>
                <a:lnTo>
                  <a:pt x="4990904" y="1064542"/>
                </a:lnTo>
                <a:lnTo>
                  <a:pt x="0" y="1064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34000" y="1150110"/>
            <a:ext cx="7620000" cy="147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>
                <a:solidFill>
                  <a:srgbClr val="000001"/>
                </a:solidFill>
                <a:latin typeface="Agrandir Narrow Ultra-Bold"/>
              </a:rPr>
              <a:t>ledy ws2812b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34000" y="2683635"/>
            <a:ext cx="76200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000001"/>
                </a:solidFill>
                <a:latin typeface="Inter"/>
              </a:rPr>
              <a:t>Właściwości fizyczne: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Jak podłączone są diody?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7133560"/>
            <a:chOff x="0" y="0"/>
            <a:chExt cx="2138577" cy="18787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878798"/>
            </a:xfrm>
            <a:custGeom>
              <a:avLst/>
              <a:gdLst/>
              <a:ahLst/>
              <a:cxnLst/>
              <a:rect r="r" b="b" t="t" l="l"/>
              <a:pathLst>
                <a:path h="1878798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854962"/>
                  </a:lnTo>
                  <a:cubicBezTo>
                    <a:pt x="2138577" y="1861283"/>
                    <a:pt x="2136066" y="1867346"/>
                    <a:pt x="2131596" y="1871816"/>
                  </a:cubicBezTo>
                  <a:cubicBezTo>
                    <a:pt x="2127126" y="1876286"/>
                    <a:pt x="2121063" y="1878798"/>
                    <a:pt x="2114741" y="1878798"/>
                  </a:cubicBezTo>
                  <a:lnTo>
                    <a:pt x="23836" y="1878798"/>
                  </a:lnTo>
                  <a:cubicBezTo>
                    <a:pt x="17514" y="1878798"/>
                    <a:pt x="11452" y="1876286"/>
                    <a:pt x="6981" y="1871816"/>
                  </a:cubicBezTo>
                  <a:cubicBezTo>
                    <a:pt x="2511" y="1867346"/>
                    <a:pt x="0" y="1861283"/>
                    <a:pt x="0" y="1854962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9168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02550" y="217835"/>
            <a:ext cx="6484131" cy="9851330"/>
          </a:xfrm>
          <a:custGeom>
            <a:avLst/>
            <a:gdLst/>
            <a:ahLst/>
            <a:cxnLst/>
            <a:rect r="r" b="b" t="t" l="l"/>
            <a:pathLst>
              <a:path h="9851330" w="6484131">
                <a:moveTo>
                  <a:pt x="0" y="0"/>
                </a:moveTo>
                <a:lnTo>
                  <a:pt x="6484131" y="0"/>
                </a:lnTo>
                <a:lnTo>
                  <a:pt x="6484131" y="9851330"/>
                </a:lnTo>
                <a:lnTo>
                  <a:pt x="0" y="9851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618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Zasilanie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 diod LED: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 Do każdego paska diod led podłączamy zasilanie (</a:t>
            </a:r>
            <a:r>
              <a:rPr lang="en-US" sz="2899">
                <a:solidFill>
                  <a:srgbClr val="FF3131"/>
                </a:solidFill>
                <a:latin typeface="Inter"/>
              </a:rPr>
              <a:t>czerwony 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pasek) 5V z Arduino.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Uziemienie diod LED: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 Do każdego paska diod led podłączamy uziemienie (czarny pasek) z Arduino.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Dane wejściowe: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 Dane wejściowe (</a:t>
            </a:r>
            <a:r>
              <a:rPr lang="en-US" sz="2899">
                <a:solidFill>
                  <a:srgbClr val="2120E8"/>
                </a:solidFill>
                <a:latin typeface="Inter"/>
              </a:rPr>
              <a:t>niebieski 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pasek) diod łączymy z pinem cyfrowym  Arduino, oraz z opornikiem, aby zapewnić stabilność diod.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678" y="-225382"/>
            <a:ext cx="9685988" cy="10893384"/>
            <a:chOff x="0" y="0"/>
            <a:chExt cx="2551042" cy="2869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1042" cy="2869039"/>
            </a:xfrm>
            <a:custGeom>
              <a:avLst/>
              <a:gdLst/>
              <a:ahLst/>
              <a:cxnLst/>
              <a:rect r="r" b="b" t="t" l="l"/>
              <a:pathLst>
                <a:path h="2869039" w="2551042">
                  <a:moveTo>
                    <a:pt x="19982" y="0"/>
                  </a:moveTo>
                  <a:lnTo>
                    <a:pt x="2531060" y="0"/>
                  </a:lnTo>
                  <a:cubicBezTo>
                    <a:pt x="2536360" y="0"/>
                    <a:pt x="2541442" y="2105"/>
                    <a:pt x="2545189" y="5853"/>
                  </a:cubicBezTo>
                  <a:cubicBezTo>
                    <a:pt x="2548937" y="9600"/>
                    <a:pt x="2551042" y="14683"/>
                    <a:pt x="2551042" y="19982"/>
                  </a:cubicBezTo>
                  <a:lnTo>
                    <a:pt x="2551042" y="2849057"/>
                  </a:lnTo>
                  <a:cubicBezTo>
                    <a:pt x="2551042" y="2854357"/>
                    <a:pt x="2548937" y="2859439"/>
                    <a:pt x="2545189" y="2863187"/>
                  </a:cubicBezTo>
                  <a:cubicBezTo>
                    <a:pt x="2541442" y="2866934"/>
                    <a:pt x="2536360" y="2869039"/>
                    <a:pt x="2531060" y="2869039"/>
                  </a:cubicBezTo>
                  <a:lnTo>
                    <a:pt x="19982" y="2869039"/>
                  </a:lnTo>
                  <a:cubicBezTo>
                    <a:pt x="14683" y="2869039"/>
                    <a:pt x="9600" y="2866934"/>
                    <a:pt x="5853" y="2863187"/>
                  </a:cubicBezTo>
                  <a:cubicBezTo>
                    <a:pt x="2105" y="2859439"/>
                    <a:pt x="0" y="2854357"/>
                    <a:pt x="0" y="2849057"/>
                  </a:cubicBezTo>
                  <a:lnTo>
                    <a:pt x="0" y="19982"/>
                  </a:lnTo>
                  <a:cubicBezTo>
                    <a:pt x="0" y="14683"/>
                    <a:pt x="2105" y="9600"/>
                    <a:pt x="5853" y="5853"/>
                  </a:cubicBezTo>
                  <a:cubicBezTo>
                    <a:pt x="9600" y="2105"/>
                    <a:pt x="14683" y="0"/>
                    <a:pt x="199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1042" cy="2907139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91800" y="2110198"/>
            <a:ext cx="6667500" cy="2813282"/>
            <a:chOff x="0" y="0"/>
            <a:chExt cx="1756049" cy="740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049" cy="740947"/>
            </a:xfrm>
            <a:custGeom>
              <a:avLst/>
              <a:gdLst/>
              <a:ahLst/>
              <a:cxnLst/>
              <a:rect r="r" b="b" t="t" l="l"/>
              <a:pathLst>
                <a:path h="740947" w="1756049">
                  <a:moveTo>
                    <a:pt x="29029" y="0"/>
                  </a:moveTo>
                  <a:lnTo>
                    <a:pt x="1727021" y="0"/>
                  </a:lnTo>
                  <a:cubicBezTo>
                    <a:pt x="1734720" y="0"/>
                    <a:pt x="1742103" y="3058"/>
                    <a:pt x="1747547" y="8502"/>
                  </a:cubicBezTo>
                  <a:cubicBezTo>
                    <a:pt x="1752991" y="13946"/>
                    <a:pt x="1756049" y="21330"/>
                    <a:pt x="1756049" y="29029"/>
                  </a:cubicBezTo>
                  <a:lnTo>
                    <a:pt x="1756049" y="711918"/>
                  </a:lnTo>
                  <a:cubicBezTo>
                    <a:pt x="1756049" y="727950"/>
                    <a:pt x="1743053" y="740947"/>
                    <a:pt x="1727021" y="740947"/>
                  </a:cubicBezTo>
                  <a:lnTo>
                    <a:pt x="29029" y="740947"/>
                  </a:lnTo>
                  <a:cubicBezTo>
                    <a:pt x="12997" y="740947"/>
                    <a:pt x="0" y="727950"/>
                    <a:pt x="0" y="711918"/>
                  </a:cubicBezTo>
                  <a:lnTo>
                    <a:pt x="0" y="29029"/>
                  </a:lnTo>
                  <a:cubicBezTo>
                    <a:pt x="0" y="12997"/>
                    <a:pt x="12997" y="0"/>
                    <a:pt x="290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6049" cy="7695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800">
                  <a:solidFill>
                    <a:srgbClr val="000001"/>
                  </a:solidFill>
                  <a:latin typeface="Inter Medium"/>
                </a:rPr>
                <a:t> Rezystor pomaga w ochronie diod WS2812B przed przepięciami i przepływem zbyt dużej ilości prądu. Chroni to diody przed uszkodzeniem.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91800" y="5372134"/>
            <a:ext cx="6667500" cy="3270482"/>
            <a:chOff x="0" y="0"/>
            <a:chExt cx="1756049" cy="861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6049" cy="861362"/>
            </a:xfrm>
            <a:custGeom>
              <a:avLst/>
              <a:gdLst/>
              <a:ahLst/>
              <a:cxnLst/>
              <a:rect r="r" b="b" t="t" l="l"/>
              <a:pathLst>
                <a:path h="861362" w="1756049">
                  <a:moveTo>
                    <a:pt x="29029" y="0"/>
                  </a:moveTo>
                  <a:lnTo>
                    <a:pt x="1727021" y="0"/>
                  </a:lnTo>
                  <a:cubicBezTo>
                    <a:pt x="1734720" y="0"/>
                    <a:pt x="1742103" y="3058"/>
                    <a:pt x="1747547" y="8502"/>
                  </a:cubicBezTo>
                  <a:cubicBezTo>
                    <a:pt x="1752991" y="13946"/>
                    <a:pt x="1756049" y="21330"/>
                    <a:pt x="1756049" y="29029"/>
                  </a:cubicBezTo>
                  <a:lnTo>
                    <a:pt x="1756049" y="832333"/>
                  </a:lnTo>
                  <a:cubicBezTo>
                    <a:pt x="1756049" y="848365"/>
                    <a:pt x="1743053" y="861362"/>
                    <a:pt x="1727021" y="861362"/>
                  </a:cubicBezTo>
                  <a:lnTo>
                    <a:pt x="29029" y="861362"/>
                  </a:lnTo>
                  <a:cubicBezTo>
                    <a:pt x="12997" y="861362"/>
                    <a:pt x="0" y="848365"/>
                    <a:pt x="0" y="832333"/>
                  </a:cubicBezTo>
                  <a:lnTo>
                    <a:pt x="0" y="29029"/>
                  </a:lnTo>
                  <a:cubicBezTo>
                    <a:pt x="0" y="12997"/>
                    <a:pt x="12997" y="0"/>
                    <a:pt x="290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56049" cy="889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800">
                  <a:solidFill>
                    <a:srgbClr val="000001"/>
                  </a:solidFill>
                  <a:latin typeface="Inter Medium"/>
                </a:rPr>
                <a:t>Rezystor stabilizuje napięcie i ogranicza prąd, który płynie przez diody LED. Chociaż diody WS2812B są dość wytrzymałe, dodatkowy rezystor pomaga w zachowaniu stabilności pracy diod.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39800" y="4649810"/>
            <a:ext cx="571500" cy="571500"/>
            <a:chOff x="0" y="0"/>
            <a:chExt cx="762000" cy="7620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62000" cy="76200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5400000">
              <a:off x="209342" y="171242"/>
              <a:ext cx="343316" cy="457200"/>
            </a:xfrm>
            <a:custGeom>
              <a:avLst/>
              <a:gdLst/>
              <a:ahLst/>
              <a:cxnLst/>
              <a:rect r="r" b="b" t="t" l="l"/>
              <a:pathLst>
                <a:path h="457200" w="343316">
                  <a:moveTo>
                    <a:pt x="0" y="0"/>
                  </a:moveTo>
                  <a:lnTo>
                    <a:pt x="343316" y="0"/>
                  </a:lnTo>
                  <a:lnTo>
                    <a:pt x="343316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86093" y="6364310"/>
            <a:ext cx="2373942" cy="1252254"/>
          </a:xfrm>
          <a:custGeom>
            <a:avLst/>
            <a:gdLst/>
            <a:ahLst/>
            <a:cxnLst/>
            <a:rect r="r" b="b" t="t" l="l"/>
            <a:pathLst>
              <a:path h="1252254" w="2373942">
                <a:moveTo>
                  <a:pt x="0" y="0"/>
                </a:moveTo>
                <a:lnTo>
                  <a:pt x="2373941" y="0"/>
                </a:lnTo>
                <a:lnTo>
                  <a:pt x="2373941" y="1252254"/>
                </a:lnTo>
                <a:lnTo>
                  <a:pt x="0" y="125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76952" y="6364310"/>
            <a:ext cx="2436185" cy="1286130"/>
          </a:xfrm>
          <a:custGeom>
            <a:avLst/>
            <a:gdLst/>
            <a:ahLst/>
            <a:cxnLst/>
            <a:rect r="r" b="b" t="t" l="l"/>
            <a:pathLst>
              <a:path h="1286130" w="2436185">
                <a:moveTo>
                  <a:pt x="0" y="0"/>
                </a:moveTo>
                <a:lnTo>
                  <a:pt x="2436185" y="0"/>
                </a:lnTo>
                <a:lnTo>
                  <a:pt x="2436185" y="1286130"/>
                </a:lnTo>
                <a:lnTo>
                  <a:pt x="0" y="128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53993" y="5002235"/>
            <a:ext cx="1074801" cy="2724150"/>
          </a:xfrm>
          <a:custGeom>
            <a:avLst/>
            <a:gdLst/>
            <a:ahLst/>
            <a:cxnLst/>
            <a:rect r="r" b="b" t="t" l="l"/>
            <a:pathLst>
              <a:path h="2724150" w="1074801">
                <a:moveTo>
                  <a:pt x="0" y="0"/>
                </a:moveTo>
                <a:lnTo>
                  <a:pt x="1074801" y="0"/>
                </a:lnTo>
                <a:lnTo>
                  <a:pt x="1074801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61294" y="1390650"/>
            <a:ext cx="6667500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000001"/>
                </a:solidFill>
                <a:latin typeface="Agrandir Narrow Ultra-Bold"/>
              </a:rPr>
              <a:t>Po co nam rezystor?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Jak numerowane są diody?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37005" y="1028700"/>
            <a:ext cx="11957285" cy="8857594"/>
          </a:xfrm>
          <a:custGeom>
            <a:avLst/>
            <a:gdLst/>
            <a:ahLst/>
            <a:cxnLst/>
            <a:rect r="r" b="b" t="t" l="l"/>
            <a:pathLst>
              <a:path h="8857594" w="11957285">
                <a:moveTo>
                  <a:pt x="0" y="0"/>
                </a:moveTo>
                <a:lnTo>
                  <a:pt x="11957285" y="0"/>
                </a:lnTo>
                <a:lnTo>
                  <a:pt x="11957285" y="8857594"/>
                </a:lnTo>
                <a:lnTo>
                  <a:pt x="0" y="885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092" r="0" b="-15005"/>
            </a:stretch>
          </a:blipFill>
        </p:spPr>
      </p:sp>
      <p:grpSp>
        <p:nvGrpSpPr>
          <p:cNvPr name="Group 9" id="9"/>
          <p:cNvGrpSpPr/>
          <p:nvPr/>
        </p:nvGrpSpPr>
        <p:grpSpPr>
          <a:xfrm rot="10434040">
            <a:off x="13019043" y="4499472"/>
            <a:ext cx="587986" cy="1032429"/>
            <a:chOff x="0" y="0"/>
            <a:chExt cx="46290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55703" y="3030026"/>
            <a:ext cx="6681302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Każdy pasek 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Pnia 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 choinki (czyli pary dwóch pasków led po trzy diody), otrzymuje dane wejściowe. Przez co zostaną im nadane takie same numery.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0748" y="3728505"/>
            <a:ext cx="284901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7559" y="3051610"/>
            <a:ext cx="351281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28687" y="2418457"/>
            <a:ext cx="349024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38323" y="3728505"/>
            <a:ext cx="284901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05133" y="3051610"/>
            <a:ext cx="351281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06261" y="2418457"/>
            <a:ext cx="349024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 rot="-8972003">
            <a:off x="13512724" y="4627285"/>
            <a:ext cx="587986" cy="1032429"/>
            <a:chOff x="0" y="0"/>
            <a:chExt cx="46290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4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89" y="223538"/>
            <a:ext cx="8119911" cy="2095500"/>
            <a:chOff x="0" y="0"/>
            <a:chExt cx="2138577" cy="55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551901"/>
            </a:xfrm>
            <a:custGeom>
              <a:avLst/>
              <a:gdLst/>
              <a:ahLst/>
              <a:cxnLst/>
              <a:rect r="r" b="b" t="t" l="l"/>
              <a:pathLst>
                <a:path h="551901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528065"/>
                  </a:lnTo>
                  <a:cubicBezTo>
                    <a:pt x="2138577" y="534387"/>
                    <a:pt x="2136066" y="540450"/>
                    <a:pt x="2131596" y="544920"/>
                  </a:cubicBezTo>
                  <a:cubicBezTo>
                    <a:pt x="2127126" y="549390"/>
                    <a:pt x="2121063" y="551901"/>
                    <a:pt x="2114741" y="551901"/>
                  </a:cubicBezTo>
                  <a:lnTo>
                    <a:pt x="23836" y="551901"/>
                  </a:lnTo>
                  <a:cubicBezTo>
                    <a:pt x="17514" y="551901"/>
                    <a:pt x="11452" y="549390"/>
                    <a:pt x="6981" y="544920"/>
                  </a:cubicBezTo>
                  <a:cubicBezTo>
                    <a:pt x="2511" y="540450"/>
                    <a:pt x="0" y="534387"/>
                    <a:pt x="0" y="528065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8577" cy="647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000">
                  <a:solidFill>
                    <a:srgbClr val="000001"/>
                  </a:solidFill>
                  <a:latin typeface="Agrandir Narrow Ultra-Bold"/>
                </a:rPr>
                <a:t>Jak numerowane są diody?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089" y="2504182"/>
            <a:ext cx="8119911" cy="6754118"/>
            <a:chOff x="0" y="0"/>
            <a:chExt cx="2138577" cy="1778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577" cy="1778862"/>
            </a:xfrm>
            <a:custGeom>
              <a:avLst/>
              <a:gdLst/>
              <a:ahLst/>
              <a:cxnLst/>
              <a:rect r="r" b="b" t="t" l="l"/>
              <a:pathLst>
                <a:path h="1778862" w="2138577">
                  <a:moveTo>
                    <a:pt x="23836" y="0"/>
                  </a:moveTo>
                  <a:lnTo>
                    <a:pt x="2114741" y="0"/>
                  </a:lnTo>
                  <a:cubicBezTo>
                    <a:pt x="2121063" y="0"/>
                    <a:pt x="2127126" y="2511"/>
                    <a:pt x="2131596" y="6981"/>
                  </a:cubicBezTo>
                  <a:cubicBezTo>
                    <a:pt x="2136066" y="11452"/>
                    <a:pt x="2138577" y="17514"/>
                    <a:pt x="2138577" y="23836"/>
                  </a:cubicBezTo>
                  <a:lnTo>
                    <a:pt x="2138577" y="1755026"/>
                  </a:lnTo>
                  <a:cubicBezTo>
                    <a:pt x="2138577" y="1761348"/>
                    <a:pt x="2136066" y="1767411"/>
                    <a:pt x="2131596" y="1771881"/>
                  </a:cubicBezTo>
                  <a:cubicBezTo>
                    <a:pt x="2127126" y="1776351"/>
                    <a:pt x="2121063" y="1778862"/>
                    <a:pt x="2114741" y="1778862"/>
                  </a:cubicBezTo>
                  <a:lnTo>
                    <a:pt x="23836" y="1778862"/>
                  </a:lnTo>
                  <a:cubicBezTo>
                    <a:pt x="17514" y="1778862"/>
                    <a:pt x="11452" y="1776351"/>
                    <a:pt x="6981" y="1771881"/>
                  </a:cubicBezTo>
                  <a:cubicBezTo>
                    <a:pt x="2511" y="1767411"/>
                    <a:pt x="0" y="1761348"/>
                    <a:pt x="0" y="1755026"/>
                  </a:cubicBezTo>
                  <a:lnTo>
                    <a:pt x="0" y="23836"/>
                  </a:lnTo>
                  <a:cubicBezTo>
                    <a:pt x="0" y="17514"/>
                    <a:pt x="2511" y="11452"/>
                    <a:pt x="6981" y="6981"/>
                  </a:cubicBezTo>
                  <a:cubicBezTo>
                    <a:pt x="11452" y="2511"/>
                    <a:pt x="17514" y="0"/>
                    <a:pt x="238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8577" cy="18169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37005" y="168409"/>
            <a:ext cx="10828758" cy="7441396"/>
          </a:xfrm>
          <a:custGeom>
            <a:avLst/>
            <a:gdLst/>
            <a:ahLst/>
            <a:cxnLst/>
            <a:rect r="r" b="b" t="t" l="l"/>
            <a:pathLst>
              <a:path h="7441396" w="10828758">
                <a:moveTo>
                  <a:pt x="0" y="0"/>
                </a:moveTo>
                <a:lnTo>
                  <a:pt x="10828758" y="0"/>
                </a:lnTo>
                <a:lnTo>
                  <a:pt x="10828758" y="7441396"/>
                </a:lnTo>
                <a:lnTo>
                  <a:pt x="0" y="7441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29" r="-3189" b="-600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5703" y="3030026"/>
            <a:ext cx="6681302" cy="14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"/>
              </a:rPr>
              <a:t>Następnie z jednego Paska 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Pnia </a:t>
            </a:r>
            <a:r>
              <a:rPr lang="en-US" sz="2899">
                <a:solidFill>
                  <a:srgbClr val="000000"/>
                </a:solidFill>
                <a:latin typeface="Inter"/>
              </a:rPr>
              <a:t>choinki przepuszczamy dane dalej, na początek paska podstawy choinki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66092" y="3285934"/>
            <a:ext cx="355795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25681" y="3285934"/>
            <a:ext cx="360308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47310" y="3285934"/>
            <a:ext cx="356857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5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5119987" y="3532340"/>
            <a:ext cx="587986" cy="1032429"/>
            <a:chOff x="0" y="0"/>
            <a:chExt cx="46290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8173555">
            <a:off x="17596699" y="3136200"/>
            <a:ext cx="587986" cy="1032429"/>
            <a:chOff x="0" y="0"/>
            <a:chExt cx="46290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2904" cy="812800"/>
            </a:xfrm>
            <a:custGeom>
              <a:avLst/>
              <a:gdLst/>
              <a:ahLst/>
              <a:cxnLst/>
              <a:rect r="r" b="b" t="t" l="l"/>
              <a:pathLst>
                <a:path h="812800" w="462904">
                  <a:moveTo>
                    <a:pt x="2314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59704" y="0"/>
                  </a:lnTo>
                  <a:lnTo>
                    <a:pt x="259704" y="406400"/>
                  </a:lnTo>
                  <a:lnTo>
                    <a:pt x="462904" y="406400"/>
                  </a:lnTo>
                  <a:lnTo>
                    <a:pt x="231452" y="812800"/>
                  </a:lnTo>
                  <a:close/>
                </a:path>
              </a:pathLst>
            </a:custGeom>
            <a:solidFill>
              <a:srgbClr val="43A84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0"/>
              <a:ext cx="56504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507929" y="3285934"/>
            <a:ext cx="151345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90165" y="3285934"/>
            <a:ext cx="151345" cy="76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460">
                <a:solidFill>
                  <a:srgbClr val="FFFFFF"/>
                </a:solidFill>
                <a:latin typeface="Agrandir Narrow Ultra-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4098" y="3310085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71732" y="3310085"/>
            <a:ext cx="547633" cy="54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Agrandir Narrow Ultra-Bold"/>
              </a:rPr>
              <a:t>17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DAGHwTA3jJE</dc:identifier>
  <dcterms:modified xsi:type="dcterms:W3CDTF">2011-08-01T06:04:30Z</dcterms:modified>
  <cp:revision>1</cp:revision>
  <dc:title>Choinka LED</dc:title>
</cp:coreProperties>
</file>